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6"/>
  </p:notesMasterIdLst>
  <p:sldIdLst>
    <p:sldId id="256" r:id="rId2"/>
    <p:sldId id="263" r:id="rId3"/>
    <p:sldId id="257" r:id="rId4"/>
    <p:sldId id="259" r:id="rId5"/>
    <p:sldId id="264" r:id="rId6"/>
    <p:sldId id="258" r:id="rId7"/>
    <p:sldId id="260" r:id="rId8"/>
    <p:sldId id="261" r:id="rId9"/>
    <p:sldId id="262" r:id="rId10"/>
    <p:sldId id="284" r:id="rId11"/>
    <p:sldId id="265" r:id="rId12"/>
    <p:sldId id="272" r:id="rId13"/>
    <p:sldId id="266" r:id="rId14"/>
    <p:sldId id="267" r:id="rId15"/>
    <p:sldId id="268" r:id="rId16"/>
    <p:sldId id="269" r:id="rId17"/>
    <p:sldId id="270" r:id="rId18"/>
    <p:sldId id="271" r:id="rId19"/>
    <p:sldId id="273" r:id="rId20"/>
    <p:sldId id="279" r:id="rId21"/>
    <p:sldId id="280" r:id="rId22"/>
    <p:sldId id="281" r:id="rId23"/>
    <p:sldId id="283" r:id="rId24"/>
    <p:sldId id="282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sin título" id="{ACB4EF34-F52A-4023-B776-AEB493055F95}">
          <p14:sldIdLst>
            <p14:sldId id="256"/>
            <p14:sldId id="263"/>
            <p14:sldId id="257"/>
            <p14:sldId id="259"/>
            <p14:sldId id="264"/>
            <p14:sldId id="258"/>
            <p14:sldId id="260"/>
            <p14:sldId id="261"/>
            <p14:sldId id="262"/>
            <p14:sldId id="284"/>
            <p14:sldId id="265"/>
            <p14:sldId id="272"/>
            <p14:sldId id="266"/>
            <p14:sldId id="267"/>
            <p14:sldId id="268"/>
            <p14:sldId id="269"/>
            <p14:sldId id="270"/>
            <p14:sldId id="271"/>
            <p14:sldId id="273"/>
            <p14:sldId id="279"/>
            <p14:sldId id="280"/>
            <p14:sldId id="281"/>
            <p14:sldId id="283"/>
            <p14:sldId id="28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qui" initials="p" lastIdx="1" clrIdx="0">
    <p:extLst>
      <p:ext uri="{19B8F6BF-5375-455C-9EA6-DF929625EA0E}">
        <p15:presenceInfo xmlns:p15="http://schemas.microsoft.com/office/powerpoint/2012/main" userId="dbec9f015ece6bf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4FAB"/>
    <a:srgbClr val="7B03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32" autoAdjust="0"/>
  </p:normalViewPr>
  <p:slideViewPr>
    <p:cSldViewPr snapToGrid="0">
      <p:cViewPr varScale="1">
        <p:scale>
          <a:sx n="32" d="100"/>
          <a:sy n="32" d="100"/>
        </p:scale>
        <p:origin x="115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262364-29D0-4354-BADB-0085E6ABCDD5}" type="datetimeFigureOut">
              <a:rPr lang="es-ES" smtClean="0"/>
              <a:t>07/06/2021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8B22AF-104E-4A75-AE77-B4F450B7266E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1356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8B22AF-104E-4A75-AE77-B4F450B7266E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5599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6/7/2021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70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lipse 8">
            <a:extLst>
              <a:ext uri="{FF2B5EF4-FFF2-40B4-BE49-F238E27FC236}">
                <a16:creationId xmlns:a16="http://schemas.microsoft.com/office/drawing/2014/main" id="{D19CF0BC-1170-43D7-9238-CB0BF4EAE1BF}"/>
              </a:ext>
            </a:extLst>
          </p:cNvPr>
          <p:cNvSpPr/>
          <p:nvPr/>
        </p:nvSpPr>
        <p:spPr>
          <a:xfrm>
            <a:off x="5111503" y="5042516"/>
            <a:ext cx="1968994" cy="1473692"/>
          </a:xfrm>
          <a:prstGeom prst="ellipse">
            <a:avLst/>
          </a:prstGeom>
          <a:gradFill>
            <a:gsLst>
              <a:gs pos="0">
                <a:schemeClr val="bg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path path="shape">
              <a:fillToRect l="50000" t="50000" r="50000" b="5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PRESENTAR EL NEGOCIO</a:t>
            </a:r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C2A5C950-29D8-4BF0-BD80-32F132FBA49C}"/>
              </a:ext>
            </a:extLst>
          </p:cNvPr>
          <p:cNvSpPr/>
          <p:nvPr/>
        </p:nvSpPr>
        <p:spPr>
          <a:xfrm>
            <a:off x="8675983" y="2757949"/>
            <a:ext cx="2091889" cy="1447799"/>
          </a:xfrm>
          <a:prstGeom prst="ellipse">
            <a:avLst/>
          </a:prstGeom>
          <a:gradFill>
            <a:gsLst>
              <a:gs pos="0">
                <a:schemeClr val="bg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path path="shape">
              <a:fillToRect l="50000" t="50000" r="50000" b="5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LISTA</a:t>
            </a: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553FA9F3-A8EB-4E08-A208-4730AC6EFC17}"/>
              </a:ext>
            </a:extLst>
          </p:cNvPr>
          <p:cNvSpPr/>
          <p:nvPr/>
        </p:nvSpPr>
        <p:spPr>
          <a:xfrm>
            <a:off x="1426809" y="2705100"/>
            <a:ext cx="2089209" cy="1447800"/>
          </a:xfrm>
          <a:prstGeom prst="ellipse">
            <a:avLst/>
          </a:prstGeom>
          <a:gradFill>
            <a:gsLst>
              <a:gs pos="0">
                <a:schemeClr val="bg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path path="shape">
              <a:fillToRect l="50000" t="50000" r="50000" b="5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VERIFICAR </a:t>
            </a:r>
          </a:p>
          <a:p>
            <a:pPr algn="ctr"/>
            <a:r>
              <a:rPr lang="es-ES" sz="16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PROGRESO</a:t>
            </a:r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0B7F4281-2700-49ED-8FCE-326D4522D841}"/>
              </a:ext>
            </a:extLst>
          </p:cNvPr>
          <p:cNvSpPr/>
          <p:nvPr/>
        </p:nvSpPr>
        <p:spPr>
          <a:xfrm>
            <a:off x="7258972" y="903249"/>
            <a:ext cx="2062579" cy="1473692"/>
          </a:xfrm>
          <a:prstGeom prst="ellipse">
            <a:avLst/>
          </a:prstGeom>
          <a:gradFill>
            <a:gsLst>
              <a:gs pos="0">
                <a:schemeClr val="bg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path path="shape">
              <a:fillToRect l="50000" t="50000" r="50000" b="5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</a:p>
          <a:p>
            <a:pPr algn="ctr"/>
            <a:r>
              <a:rPr lang="es-ES" sz="14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COMPROMISO</a:t>
            </a:r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F3F0538F-D9FF-44AA-A6B7-FB9F0650F9F2}"/>
              </a:ext>
            </a:extLst>
          </p:cNvPr>
          <p:cNvSpPr/>
          <p:nvPr/>
        </p:nvSpPr>
        <p:spPr>
          <a:xfrm>
            <a:off x="4959660" y="155285"/>
            <a:ext cx="2062579" cy="1473692"/>
          </a:xfrm>
          <a:prstGeom prst="ellipse">
            <a:avLst/>
          </a:prstGeom>
          <a:gradFill>
            <a:gsLst>
              <a:gs pos="0">
                <a:schemeClr val="bg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path path="shape">
              <a:fillToRect l="50000" t="50000" r="50000" b="5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DEFINE </a:t>
            </a:r>
          </a:p>
          <a:p>
            <a:pPr algn="ctr"/>
            <a:r>
              <a:rPr lang="es-ES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</a:t>
            </a:r>
          </a:p>
          <a:p>
            <a:pPr algn="ctr"/>
            <a:r>
              <a:rPr lang="es-ES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SUEÑO</a:t>
            </a: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E7C24BA8-D8F9-4EA2-8BFB-AC902E7B082B}"/>
              </a:ext>
            </a:extLst>
          </p:cNvPr>
          <p:cNvSpPr/>
          <p:nvPr/>
        </p:nvSpPr>
        <p:spPr>
          <a:xfrm>
            <a:off x="7365506" y="4376691"/>
            <a:ext cx="1968994" cy="1473692"/>
          </a:xfrm>
          <a:prstGeom prst="ellipse">
            <a:avLst/>
          </a:prstGeom>
          <a:gradFill>
            <a:gsLst>
              <a:gs pos="0">
                <a:schemeClr val="bg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path path="shape">
              <a:fillToRect l="50000" t="50000" r="50000" b="5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CONTACTAR</a:t>
            </a:r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C6F57B7E-6B93-4191-9D04-B9A53D26C6D3}"/>
              </a:ext>
            </a:extLst>
          </p:cNvPr>
          <p:cNvSpPr/>
          <p:nvPr/>
        </p:nvSpPr>
        <p:spPr>
          <a:xfrm>
            <a:off x="2714346" y="892131"/>
            <a:ext cx="2089210" cy="1473692"/>
          </a:xfrm>
          <a:prstGeom prst="ellipse">
            <a:avLst/>
          </a:prstGeom>
          <a:gradFill>
            <a:gsLst>
              <a:gs pos="0">
                <a:schemeClr val="bg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path path="shape">
              <a:fillToRect l="50000" t="50000" r="50000" b="5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ENSEÑAR EL PATRÓN</a:t>
            </a:r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B0643AF0-018B-416D-9468-FAE677135D3A}"/>
              </a:ext>
            </a:extLst>
          </p:cNvPr>
          <p:cNvSpPr/>
          <p:nvPr/>
        </p:nvSpPr>
        <p:spPr>
          <a:xfrm>
            <a:off x="2714347" y="4376692"/>
            <a:ext cx="2089209" cy="1458155"/>
          </a:xfrm>
          <a:prstGeom prst="ellipse">
            <a:avLst/>
          </a:prstGeom>
          <a:gradFill>
            <a:gsLst>
              <a:gs pos="0">
                <a:schemeClr val="bg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path path="shape">
              <a:fillToRect l="50000" t="50000" r="50000" b="5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D577E499-5D99-42A4-B3BA-3E2FECFB61BC}"/>
              </a:ext>
            </a:extLst>
          </p:cNvPr>
          <p:cNvSpPr txBox="1"/>
          <p:nvPr/>
        </p:nvSpPr>
        <p:spPr>
          <a:xfrm>
            <a:off x="4556001" y="2125055"/>
            <a:ext cx="2980682" cy="19697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800" b="1" dirty="0">
                <a:ln w="0"/>
                <a:solidFill>
                  <a:schemeClr val="bg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</a:rPr>
              <a:t>LOS</a:t>
            </a:r>
            <a:r>
              <a:rPr lang="es-ES" sz="2400" b="1" dirty="0">
                <a:ln w="0"/>
                <a:solidFill>
                  <a:schemeClr val="bg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s-ES" sz="6600" b="1" dirty="0">
                <a:ln w="0"/>
                <a:solidFill>
                  <a:schemeClr val="bg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</a:rPr>
              <a:t>8</a:t>
            </a:r>
            <a:r>
              <a:rPr lang="es-ES" sz="2400" b="1" dirty="0">
                <a:ln w="0"/>
                <a:solidFill>
                  <a:schemeClr val="bg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s-ES" sz="2800" b="1" dirty="0">
                <a:ln w="0"/>
                <a:solidFill>
                  <a:schemeClr val="bg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</a:rPr>
              <a:t>PASOS</a:t>
            </a:r>
            <a:r>
              <a:rPr lang="es-ES" sz="2400" b="1" dirty="0">
                <a:ln w="0"/>
                <a:solidFill>
                  <a:schemeClr val="bg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</a:rPr>
              <a:t> </a:t>
            </a:r>
          </a:p>
          <a:p>
            <a:r>
              <a:rPr lang="es-ES" sz="2400" b="1" dirty="0">
                <a:ln w="0"/>
                <a:solidFill>
                  <a:schemeClr val="bg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</a:rPr>
              <a:t>  </a:t>
            </a:r>
            <a:r>
              <a:rPr lang="es-ES" sz="2800" b="1" dirty="0">
                <a:ln w="0"/>
                <a:solidFill>
                  <a:schemeClr val="bg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</a:rPr>
              <a:t>DEL PATRÓN    </a:t>
            </a:r>
          </a:p>
          <a:p>
            <a:r>
              <a:rPr lang="es-ES" sz="2800" b="1" dirty="0">
                <a:ln w="0"/>
                <a:solidFill>
                  <a:schemeClr val="bg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</a:rPr>
              <a:t>    DEL ÉXITO</a:t>
            </a:r>
            <a:endParaRPr lang="es-ES" sz="2800" b="1" dirty="0">
              <a:ln w="0"/>
              <a:solidFill>
                <a:schemeClr val="bg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FCF4B4B-72C1-40A1-953D-1F29890748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0" y="5638800"/>
            <a:ext cx="1219200" cy="1219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976106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5 Grupo">
            <a:extLst>
              <a:ext uri="{FF2B5EF4-FFF2-40B4-BE49-F238E27FC236}">
                <a16:creationId xmlns:a16="http://schemas.microsoft.com/office/drawing/2014/main" id="{58A842C7-8DC2-4244-91CF-19C5B13B319E}"/>
              </a:ext>
            </a:extLst>
          </p:cNvPr>
          <p:cNvGrpSpPr>
            <a:grpSpLocks/>
          </p:cNvGrpSpPr>
          <p:nvPr/>
        </p:nvGrpSpPr>
        <p:grpSpPr bwMode="auto">
          <a:xfrm>
            <a:off x="400050" y="822445"/>
            <a:ext cx="10544175" cy="6035555"/>
            <a:chOff x="-31157" y="1052735"/>
            <a:chExt cx="9143999" cy="5805971"/>
          </a:xfrm>
        </p:grpSpPr>
        <p:pic>
          <p:nvPicPr>
            <p:cNvPr id="3" name="Picture 5">
              <a:extLst>
                <a:ext uri="{FF2B5EF4-FFF2-40B4-BE49-F238E27FC236}">
                  <a16:creationId xmlns:a16="http://schemas.microsoft.com/office/drawing/2014/main" id="{8A13D70A-CDAE-4BDA-84E3-08E59A17EB4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157" y="1052736"/>
              <a:ext cx="2315584" cy="5805967"/>
            </a:xfrm>
            <a:prstGeom prst="rect">
              <a:avLst/>
            </a:prstGeom>
            <a:noFill/>
            <a:ln w="9525">
              <a:solidFill>
                <a:srgbClr val="00B05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" name="Picture 6">
              <a:extLst>
                <a:ext uri="{FF2B5EF4-FFF2-40B4-BE49-F238E27FC236}">
                  <a16:creationId xmlns:a16="http://schemas.microsoft.com/office/drawing/2014/main" id="{381DA9D2-C365-4F10-A05C-5760CD24D88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7900" y="1053442"/>
              <a:ext cx="2275663" cy="5805264"/>
            </a:xfrm>
            <a:prstGeom prst="rect">
              <a:avLst/>
            </a:prstGeom>
            <a:noFill/>
            <a:ln w="9525">
              <a:solidFill>
                <a:srgbClr val="00B05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7">
              <a:extLst>
                <a:ext uri="{FF2B5EF4-FFF2-40B4-BE49-F238E27FC236}">
                  <a16:creationId xmlns:a16="http://schemas.microsoft.com/office/drawing/2014/main" id="{9E4427DB-5C11-4691-AF3B-3C6FD7CEC29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61516" y="1052735"/>
              <a:ext cx="2275663" cy="5805263"/>
            </a:xfrm>
            <a:prstGeom prst="rect">
              <a:avLst/>
            </a:prstGeom>
            <a:noFill/>
            <a:ln w="9525">
              <a:solidFill>
                <a:srgbClr val="00B05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8">
              <a:extLst>
                <a:ext uri="{FF2B5EF4-FFF2-40B4-BE49-F238E27FC236}">
                  <a16:creationId xmlns:a16="http://schemas.microsoft.com/office/drawing/2014/main" id="{C68D2C10-8F27-4DED-84ED-B73E84829AA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7179" y="1052735"/>
              <a:ext cx="2275663" cy="5805262"/>
            </a:xfrm>
            <a:prstGeom prst="rect">
              <a:avLst/>
            </a:prstGeom>
            <a:noFill/>
            <a:ln w="9525">
              <a:solidFill>
                <a:srgbClr val="00B05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CuadroTexto 7">
            <a:extLst>
              <a:ext uri="{FF2B5EF4-FFF2-40B4-BE49-F238E27FC236}">
                <a16:creationId xmlns:a16="http://schemas.microsoft.com/office/drawing/2014/main" id="{EFEA7CF8-E8C3-49D1-A7A3-C81826CBF13E}"/>
              </a:ext>
            </a:extLst>
          </p:cNvPr>
          <p:cNvSpPr txBox="1"/>
          <p:nvPr/>
        </p:nvSpPr>
        <p:spPr>
          <a:xfrm>
            <a:off x="3189411" y="88057"/>
            <a:ext cx="5604466" cy="646331"/>
          </a:xfrm>
          <a:prstGeom prst="rect">
            <a:avLst/>
          </a:prstGeom>
          <a:gradFill flip="none" rotWithShape="1">
            <a:gsLst>
              <a:gs pos="17000">
                <a:schemeClr val="accent1">
                  <a:lumMod val="40000"/>
                  <a:lumOff val="60000"/>
                </a:schemeClr>
              </a:gs>
              <a:gs pos="77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square">
            <a:spAutoFit/>
          </a:bodyPr>
          <a:lstStyle/>
          <a:p>
            <a:r>
              <a:rPr kumimoji="1" lang="es-ES" sz="3600" b="1" kern="0" dirty="0">
                <a:latin typeface="Arial" panose="020B0604020202020204" pitchFamily="34" charset="0"/>
                <a:cs typeface="Arial" panose="020B0604020202020204" pitchFamily="34" charset="0"/>
              </a:rPr>
              <a:t>LISTA DE CANDIDATOS</a:t>
            </a:r>
            <a:endParaRPr lang="es-ES" sz="3600" b="1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B365A224-697C-4990-97BA-5F918D2ADD7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944225" y="5610225"/>
            <a:ext cx="1247775" cy="12477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3755542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1000">
              <a:schemeClr val="accent3">
                <a:lumMod val="0"/>
                <a:lumOff val="100000"/>
              </a:schemeClr>
            </a:gs>
            <a:gs pos="80000">
              <a:schemeClr val="accent3">
                <a:lumMod val="0"/>
                <a:lumOff val="100000"/>
              </a:schemeClr>
            </a:gs>
            <a:gs pos="38000">
              <a:schemeClr val="accent3">
                <a:lumMod val="1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e 1">
            <a:extLst>
              <a:ext uri="{FF2B5EF4-FFF2-40B4-BE49-F238E27FC236}">
                <a16:creationId xmlns:a16="http://schemas.microsoft.com/office/drawing/2014/main" id="{FA187A2A-0018-4A81-8926-944D969EC5F0}"/>
              </a:ext>
            </a:extLst>
          </p:cNvPr>
          <p:cNvSpPr/>
          <p:nvPr/>
        </p:nvSpPr>
        <p:spPr>
          <a:xfrm>
            <a:off x="4810125" y="2457450"/>
            <a:ext cx="2571750" cy="1943100"/>
          </a:xfrm>
          <a:prstGeom prst="ellipse">
            <a:avLst/>
          </a:prstGeom>
          <a:gradFill flip="none" rotWithShape="1">
            <a:gsLst>
              <a:gs pos="0">
                <a:schemeClr val="bg2">
                  <a:tint val="97000"/>
                  <a:hueMod val="92000"/>
                  <a:satMod val="169000"/>
                  <a:lumMod val="164000"/>
                </a:schemeClr>
              </a:gs>
              <a:gs pos="78000">
                <a:schemeClr val="bg2">
                  <a:shade val="96000"/>
                  <a:satMod val="120000"/>
                  <a:lumMod val="9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CONTACTAR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7D46003-5C88-48F1-9CAD-6C7406D0A750}"/>
              </a:ext>
            </a:extLst>
          </p:cNvPr>
          <p:cNvSpPr txBox="1"/>
          <p:nvPr/>
        </p:nvSpPr>
        <p:spPr>
          <a:xfrm>
            <a:off x="5946782" y="1966079"/>
            <a:ext cx="71675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800" b="1" i="0" dirty="0">
                <a:solidFill>
                  <a:schemeClr val="bg2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4º</a:t>
            </a:r>
            <a:r>
              <a:rPr lang="es-ES" sz="2800" b="1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 </a:t>
            </a:r>
            <a:endParaRPr lang="es-ES" sz="2800" b="1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E93E549B-544E-465F-822B-3563136AE937}"/>
              </a:ext>
            </a:extLst>
          </p:cNvPr>
          <p:cNvSpPr txBox="1"/>
          <p:nvPr/>
        </p:nvSpPr>
        <p:spPr>
          <a:xfrm>
            <a:off x="198276" y="54828"/>
            <a:ext cx="1129839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4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Actúa rápido, pon acción, </a:t>
            </a:r>
            <a:r>
              <a:rPr lang="es-MX" sz="24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invita</a:t>
            </a:r>
            <a:r>
              <a:rPr lang="es-MX" sz="24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las personas a conocer la oportunidad</a:t>
            </a:r>
          </a:p>
          <a:p>
            <a:r>
              <a:rPr lang="es-MX" sz="24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negocio </a:t>
            </a:r>
            <a:r>
              <a:rPr lang="es-MX" sz="24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ATOMY</a:t>
            </a:r>
            <a:r>
              <a:rPr lang="es-MX" sz="24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MX" sz="24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Llama a tus candidatos e invítalos por teléfono, correo electrónico o personalmente.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3951E6DA-5C92-4931-898C-E3D625103216}"/>
              </a:ext>
            </a:extLst>
          </p:cNvPr>
          <p:cNvSpPr txBox="1"/>
          <p:nvPr/>
        </p:nvSpPr>
        <p:spPr>
          <a:xfrm>
            <a:off x="198276" y="5444371"/>
            <a:ext cx="969819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4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clave está en que compartas la oportunidad de tu negocio </a:t>
            </a:r>
            <a:r>
              <a:rPr lang="es-MX" sz="24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ATOMY </a:t>
            </a:r>
            <a:r>
              <a:rPr lang="es-MX" sz="24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todos los días. Mientras a más personas enseñes la oportunidad, mayor posibilidad tendrás de tener un negocio exitoso</a:t>
            </a:r>
            <a:r>
              <a:rPr lang="es-MX" sz="2400" dirty="0">
                <a:solidFill>
                  <a:schemeClr val="bg2">
                    <a:lumMod val="75000"/>
                  </a:schemeClr>
                </a:solidFill>
                <a:latin typeface="Shruti" pitchFamily="34" charset="0"/>
                <a:cs typeface="Shruti" pitchFamily="34" charset="0"/>
              </a:rPr>
              <a:t>.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F61873BF-7024-44B6-90BD-2C1C3D7164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25174" y="5591174"/>
            <a:ext cx="1266825" cy="12668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098" name="Picture 2" descr="Contacto | Opoexito | Preparación de oposiciones a maestro infantil">
            <a:extLst>
              <a:ext uri="{FF2B5EF4-FFF2-40B4-BE49-F238E27FC236}">
                <a16:creationId xmlns:a16="http://schemas.microsoft.com/office/drawing/2014/main" id="{FF0E522B-17DA-449E-9DF8-DEC276AE11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18912">
            <a:off x="7339525" y="2221465"/>
            <a:ext cx="4112505" cy="136029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1037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66000">
              <a:schemeClr val="accent3">
                <a:lumMod val="0"/>
                <a:lumOff val="100000"/>
              </a:schemeClr>
            </a:gs>
            <a:gs pos="91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432DE9B8-5D63-466D-B24D-7C3C885B7CD0}"/>
              </a:ext>
            </a:extLst>
          </p:cNvPr>
          <p:cNvSpPr txBox="1"/>
          <p:nvPr/>
        </p:nvSpPr>
        <p:spPr>
          <a:xfrm>
            <a:off x="3509963" y="1859048"/>
            <a:ext cx="6105524" cy="36256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1" lang="es-ES" sz="2800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- En persona o por teléfono.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1" lang="es-ES" sz="2800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- Dar la menor información posible.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1" lang="es-ES" sz="2800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- Crear una expectativa.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1" lang="es-ES" sz="2800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- Mayor número de invitados.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1" lang="es-ES" sz="2800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- Estilo personal:  Postura, gestos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1" lang="es-ES" sz="2800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                            Actitud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1" lang="es-ES" sz="2800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                            Tono de voz</a:t>
            </a:r>
            <a:endParaRPr lang="es-ES" sz="2800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A1E0EDD1-0C87-460E-BB55-B3B780351315}"/>
              </a:ext>
            </a:extLst>
          </p:cNvPr>
          <p:cNvSpPr txBox="1"/>
          <p:nvPr/>
        </p:nvSpPr>
        <p:spPr>
          <a:xfrm>
            <a:off x="2324100" y="393871"/>
            <a:ext cx="7543800" cy="707886"/>
          </a:xfrm>
          <a:prstGeom prst="rect">
            <a:avLst/>
          </a:prstGeom>
          <a:gradFill>
            <a:gsLst>
              <a:gs pos="33000">
                <a:schemeClr val="accent1">
                  <a:lumMod val="40000"/>
                  <a:lumOff val="60000"/>
                </a:schemeClr>
              </a:gs>
              <a:gs pos="73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</a:gra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s-ES" sz="4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INVITA A TUS PROSPECTOS</a:t>
            </a:r>
          </a:p>
        </p:txBody>
      </p:sp>
      <p:pic>
        <p:nvPicPr>
          <p:cNvPr id="3074" name="Picture 2" descr="Plan del Exito : Profesionales del Multinivel - Habilidad número 2 - Invitar  a los Prospectos a entender tu Producto u Oportunidad">
            <a:extLst>
              <a:ext uri="{FF2B5EF4-FFF2-40B4-BE49-F238E27FC236}">
                <a16:creationId xmlns:a16="http://schemas.microsoft.com/office/drawing/2014/main" id="{671FC522-220F-4059-94EE-8E50F576DE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207" y="2492916"/>
            <a:ext cx="1872168" cy="187216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CA6AE2DC-9E1F-42DD-9496-5E56F78CC8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88351" y="5654351"/>
            <a:ext cx="1203649" cy="12036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512536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8000">
              <a:schemeClr val="accent3">
                <a:lumMod val="0"/>
                <a:lumOff val="100000"/>
              </a:schemeClr>
            </a:gs>
            <a:gs pos="46000">
              <a:schemeClr val="accent3">
                <a:lumMod val="0"/>
                <a:lumOff val="100000"/>
              </a:schemeClr>
            </a:gs>
            <a:gs pos="84000">
              <a:schemeClr val="accent3">
                <a:lumMod val="10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B9A5928A-D0F0-413B-ABC3-B5B0EB2730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00792" y="5666792"/>
            <a:ext cx="1191208" cy="11912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Elipse 3">
            <a:extLst>
              <a:ext uri="{FF2B5EF4-FFF2-40B4-BE49-F238E27FC236}">
                <a16:creationId xmlns:a16="http://schemas.microsoft.com/office/drawing/2014/main" id="{C433BB2D-1280-4739-9BF2-3A6EA149777A}"/>
              </a:ext>
            </a:extLst>
          </p:cNvPr>
          <p:cNvSpPr/>
          <p:nvPr/>
        </p:nvSpPr>
        <p:spPr>
          <a:xfrm>
            <a:off x="4752975" y="2787720"/>
            <a:ext cx="2686050" cy="2076450"/>
          </a:xfrm>
          <a:prstGeom prst="ellipse">
            <a:avLst/>
          </a:prstGeom>
          <a:gradFill flip="none" rotWithShape="1">
            <a:gsLst>
              <a:gs pos="71000">
                <a:schemeClr val="accent1">
                  <a:lumMod val="40000"/>
                  <a:lumOff val="60000"/>
                </a:schemeClr>
              </a:gs>
              <a:gs pos="32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PRESENTAR </a:t>
            </a:r>
          </a:p>
          <a:p>
            <a:pPr algn="ctr"/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</a:p>
          <a:p>
            <a:pPr algn="ctr"/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NEGOCIO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B51B9E1-EDD1-4458-A83E-DFF363FE5780}"/>
              </a:ext>
            </a:extLst>
          </p:cNvPr>
          <p:cNvSpPr txBox="1"/>
          <p:nvPr/>
        </p:nvSpPr>
        <p:spPr>
          <a:xfrm>
            <a:off x="119061" y="0"/>
            <a:ext cx="11149013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8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mejor forma de empezar tu negocio con </a:t>
            </a:r>
            <a:r>
              <a:rPr lang="es-MX" sz="28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ATOMY</a:t>
            </a:r>
            <a:r>
              <a:rPr lang="es-MX" sz="28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 teniendo reuniones con muchos invitados, físicamente, por videoconferencias, de la manera que se realicen o se decida en tu equipo. Ya seas tú, un compañero, tu </a:t>
            </a:r>
            <a:r>
              <a:rPr lang="es-MX" sz="2800" i="1" dirty="0" err="1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upline</a:t>
            </a:r>
            <a:r>
              <a:rPr lang="es-MX" sz="28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 alguien preparado que presente la oportunidad del negocio </a:t>
            </a:r>
            <a:r>
              <a:rPr lang="es-MX" sz="28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ATOMY</a:t>
            </a:r>
            <a:r>
              <a:rPr lang="es-MX" sz="28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EFDE320F-7335-4CBA-878E-2FC741E080F9}"/>
              </a:ext>
            </a:extLst>
          </p:cNvPr>
          <p:cNvSpPr txBox="1"/>
          <p:nvPr/>
        </p:nvSpPr>
        <p:spPr>
          <a:xfrm>
            <a:off x="119062" y="5223898"/>
            <a:ext cx="10186988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8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Observa</a:t>
            </a:r>
            <a:r>
              <a:rPr lang="es-MX" sz="28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s-MX" sz="28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aprende</a:t>
            </a:r>
            <a:r>
              <a:rPr lang="es-MX" sz="28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todos cómo se presenta la oportunidad de negocio, para que después prepares tus </a:t>
            </a:r>
          </a:p>
          <a:p>
            <a:r>
              <a:rPr lang="es-MX" sz="28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propias reuniones y des el plan de negocio tu mismo.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9694779B-2B32-4BBD-A427-2AB7D214AC80}"/>
              </a:ext>
            </a:extLst>
          </p:cNvPr>
          <p:cNvSpPr txBox="1"/>
          <p:nvPr/>
        </p:nvSpPr>
        <p:spPr>
          <a:xfrm>
            <a:off x="5842397" y="2344887"/>
            <a:ext cx="91082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8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5º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235C35A1-290D-4A8D-A65A-5FFB66C92F2A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14097" y="2010657"/>
            <a:ext cx="3167240" cy="24937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680338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62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98BCE51B-B03B-42C1-9B03-FE8804D228B3}"/>
              </a:ext>
            </a:extLst>
          </p:cNvPr>
          <p:cNvSpPr txBox="1"/>
          <p:nvPr/>
        </p:nvSpPr>
        <p:spPr>
          <a:xfrm>
            <a:off x="809625" y="1609725"/>
            <a:ext cx="6179002" cy="29238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1" lang="es-ES" sz="16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 </a:t>
            </a:r>
            <a:endParaRPr kumimoji="1" lang="es-ES" sz="2800" b="0" i="0" u="none" strike="noStrike" kern="0" cap="none" spc="0" normalizeH="0" baseline="0" noProof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1" lang="es-ES" sz="2800" b="1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             - Puntualidad.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1" lang="es-ES" sz="2800" b="1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             - Vestimenta Adecuada.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1" lang="es-ES" sz="2800" b="1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             - Plan uno a uno.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1" lang="es-ES" sz="2800" b="1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             - Plan grupal.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1" lang="es-ES" sz="2800" b="1" kern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- Provoca AIDA.</a:t>
            </a:r>
            <a:endParaRPr lang="es-ES" sz="2800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84315B07-EA80-4AB5-BC37-7984EDA63B55}"/>
              </a:ext>
            </a:extLst>
          </p:cNvPr>
          <p:cNvSpPr txBox="1"/>
          <p:nvPr/>
        </p:nvSpPr>
        <p:spPr>
          <a:xfrm>
            <a:off x="2080338" y="174561"/>
            <a:ext cx="8031324" cy="646331"/>
          </a:xfrm>
          <a:prstGeom prst="rect">
            <a:avLst/>
          </a:prstGeom>
          <a:gradFill flip="none" rotWithShape="1">
            <a:gsLst>
              <a:gs pos="81000">
                <a:schemeClr val="accent1">
                  <a:lumMod val="40000"/>
                  <a:lumOff val="60000"/>
                </a:schemeClr>
              </a:gs>
              <a:gs pos="46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shape">
              <a:fillToRect l="50000" t="50000" r="50000" b="50000"/>
            </a:path>
            <a:tileRect/>
          </a:gradFill>
        </p:spPr>
        <p:txBody>
          <a:bodyPr wrap="square">
            <a:spAutoFit/>
          </a:bodyPr>
          <a:lstStyle/>
          <a:p>
            <a:r>
              <a:rPr kumimoji="1" lang="es-ES" sz="3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CONDUCE UNA REUNIÓN EXITOSA</a:t>
            </a:r>
            <a:endParaRPr lang="es-E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292" name="Picture 4" descr="Qué es el modelo AIDA en Marketing? | Roberto Espinosa">
            <a:extLst>
              <a:ext uri="{FF2B5EF4-FFF2-40B4-BE49-F238E27FC236}">
                <a16:creationId xmlns:a16="http://schemas.microsoft.com/office/drawing/2014/main" id="{2D8EE90A-46E4-4FA4-9906-5E194147C9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432" y="2090176"/>
            <a:ext cx="3021790" cy="237284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6" descr="El modelo de ventas AIDA: qué es el modelo AIDA | Escuela de Ventas">
            <a:extLst>
              <a:ext uri="{FF2B5EF4-FFF2-40B4-BE49-F238E27FC236}">
                <a16:creationId xmlns:a16="http://schemas.microsoft.com/office/drawing/2014/main" id="{B9A8E7D6-C768-40E6-8E5D-9FDD29E4C89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 useBgFill="1">
        <p:nvSpPr>
          <p:cNvPr id="12" name="CuadroTexto 11">
            <a:extLst>
              <a:ext uri="{FF2B5EF4-FFF2-40B4-BE49-F238E27FC236}">
                <a16:creationId xmlns:a16="http://schemas.microsoft.com/office/drawing/2014/main" id="{8B8FC424-031E-495C-9E92-C9355713AD28}"/>
              </a:ext>
            </a:extLst>
          </p:cNvPr>
          <p:cNvSpPr txBox="1"/>
          <p:nvPr/>
        </p:nvSpPr>
        <p:spPr>
          <a:xfrm>
            <a:off x="9981551" y="2229850"/>
            <a:ext cx="15144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ATENCIÓN</a:t>
            </a:r>
          </a:p>
        </p:txBody>
      </p:sp>
      <p:sp useBgFill="1">
        <p:nvSpPr>
          <p:cNvPr id="18" name="CuadroTexto 17">
            <a:extLst>
              <a:ext uri="{FF2B5EF4-FFF2-40B4-BE49-F238E27FC236}">
                <a16:creationId xmlns:a16="http://schemas.microsoft.com/office/drawing/2014/main" id="{F9199380-482D-4DC4-8996-A577C614453F}"/>
              </a:ext>
            </a:extLst>
          </p:cNvPr>
          <p:cNvSpPr txBox="1"/>
          <p:nvPr/>
        </p:nvSpPr>
        <p:spPr>
          <a:xfrm>
            <a:off x="9981550" y="2792527"/>
            <a:ext cx="15144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INTERÉS</a:t>
            </a:r>
          </a:p>
        </p:txBody>
      </p:sp>
      <p:sp useBgFill="1">
        <p:nvSpPr>
          <p:cNvPr id="20" name="CuadroTexto 19">
            <a:extLst>
              <a:ext uri="{FF2B5EF4-FFF2-40B4-BE49-F238E27FC236}">
                <a16:creationId xmlns:a16="http://schemas.microsoft.com/office/drawing/2014/main" id="{B1070ECD-B993-4652-9DC4-67DBC2E122FB}"/>
              </a:ext>
            </a:extLst>
          </p:cNvPr>
          <p:cNvSpPr txBox="1"/>
          <p:nvPr/>
        </p:nvSpPr>
        <p:spPr>
          <a:xfrm>
            <a:off x="9981552" y="3332026"/>
            <a:ext cx="15144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>
                <a:solidFill>
                  <a:schemeClr val="bg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DESEO</a:t>
            </a:r>
            <a:endParaRPr lang="es-ES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 useBgFill="1">
        <p:nvSpPr>
          <p:cNvPr id="22" name="CuadroTexto 21">
            <a:extLst>
              <a:ext uri="{FF2B5EF4-FFF2-40B4-BE49-F238E27FC236}">
                <a16:creationId xmlns:a16="http://schemas.microsoft.com/office/drawing/2014/main" id="{B6DF04F1-0C2C-41C9-AE40-074CAA94CAA1}"/>
              </a:ext>
            </a:extLst>
          </p:cNvPr>
          <p:cNvSpPr txBox="1"/>
          <p:nvPr/>
        </p:nvSpPr>
        <p:spPr>
          <a:xfrm>
            <a:off x="9981553" y="3831872"/>
            <a:ext cx="15144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>
                <a:solidFill>
                  <a:srgbClr val="F74FA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ACCIÓN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9CE1354-BF93-481C-B9BB-A75087B8F8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16344" y="5682344"/>
            <a:ext cx="1175656" cy="11756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7118128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68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96742E44-3FA2-4CF7-91DE-C959042861B1}"/>
              </a:ext>
            </a:extLst>
          </p:cNvPr>
          <p:cNvSpPr txBox="1"/>
          <p:nvPr/>
        </p:nvSpPr>
        <p:spPr>
          <a:xfrm>
            <a:off x="2948038" y="207351"/>
            <a:ext cx="6105524" cy="6463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82000">
                <a:schemeClr val="accent1">
                  <a:lumMod val="95000"/>
                  <a:lumOff val="5000"/>
                </a:schemeClr>
              </a:gs>
              <a:gs pos="92000">
                <a:schemeClr val="accent1">
                  <a:lumMod val="60000"/>
                </a:schemeClr>
              </a:gs>
            </a:gsLst>
            <a:path path="shape">
              <a:fillToRect l="50000" t="50000" r="50000" b="50000"/>
            </a:path>
            <a:tileRect/>
          </a:gra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s-ES" sz="3600" b="1" kern="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PRESENTACION</a:t>
            </a:r>
            <a:r>
              <a:rPr kumimoji="1" lang="es-ES" sz="3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GRUPAL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CA3DD5D-0F86-4B64-984F-F80FA142B79F}"/>
              </a:ext>
            </a:extLst>
          </p:cNvPr>
          <p:cNvSpPr txBox="1"/>
          <p:nvPr/>
        </p:nvSpPr>
        <p:spPr>
          <a:xfrm>
            <a:off x="548951" y="1006534"/>
            <a:ext cx="11094098" cy="38595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1" lang="es-ES" sz="2400" kern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Si</a:t>
            </a:r>
            <a:r>
              <a:rPr kumimoji="1" lang="es-ES" sz="2400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haces una presentación por videoconferencia, </a:t>
            </a:r>
            <a:r>
              <a:rPr kumimoji="1" lang="es-ES" sz="2400" b="1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silenciar</a:t>
            </a:r>
            <a:r>
              <a:rPr kumimoji="1" lang="es-ES" sz="2400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los </a:t>
            </a:r>
            <a:r>
              <a:rPr kumimoji="1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mic</a:t>
            </a:r>
            <a:r>
              <a:rPr kumimoji="1" lang="es-ES" sz="2400" b="1" kern="0" dirty="0" err="1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rófonos</a:t>
            </a:r>
            <a:r>
              <a:rPr kumimoji="1" lang="es-ES" sz="2400" b="1" kern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kumimoji="1" lang="es-ES" sz="2400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endParaRPr kumimoji="1" lang="es-ES" sz="2400" i="0" u="none" strike="noStrike" kern="0" cap="none" spc="0" normalizeH="0" baseline="0" noProof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1" lang="es-ES" sz="2400" b="1" kern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E</a:t>
            </a:r>
            <a:r>
              <a:rPr kumimoji="1" lang="es-ES" sz="2400" b="1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vitar</a:t>
            </a:r>
            <a:r>
              <a:rPr kumimoji="1" lang="es-ES" sz="2400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cualquier situación que pueda </a:t>
            </a:r>
            <a:r>
              <a:rPr kumimoji="1" lang="es-ES" sz="2400" b="1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distraer</a:t>
            </a:r>
            <a:r>
              <a:rPr kumimoji="1" lang="es-ES" sz="2400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la atención de los invitados.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endParaRPr kumimoji="1" lang="es-ES" sz="2400" i="0" u="none" strike="noStrike" kern="0" cap="none" spc="0" normalizeH="0" baseline="0" noProof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1" lang="es-ES" sz="2400" b="1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kumimoji="1" lang="es-ES" sz="2400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Duración de la reunión: </a:t>
            </a:r>
            <a:r>
              <a:rPr kumimoji="1" lang="es-ES" sz="2400" b="1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kumimoji="1" lang="es-ES" sz="2400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más de </a:t>
            </a:r>
            <a:r>
              <a:rPr kumimoji="1" lang="es-ES" sz="2400" kern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  <a:r>
              <a:rPr kumimoji="1" lang="es-ES" sz="2400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min, la presentación debe ser breve con una duración aproximada de 20min.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endParaRPr kumimoji="1" lang="es-ES" sz="2400" i="0" u="none" strike="noStrike" kern="0" cap="none" spc="0" normalizeH="0" baseline="0" noProof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1" lang="es-ES" sz="2400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  Las</a:t>
            </a:r>
            <a:r>
              <a:rPr kumimoji="1" lang="es-ES" sz="2400" b="1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dudas </a:t>
            </a:r>
            <a:r>
              <a:rPr kumimoji="1" lang="es-ES" sz="2400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de los </a:t>
            </a:r>
            <a:r>
              <a:rPr kumimoji="1" lang="es-ES" sz="2400" b="1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invitados</a:t>
            </a:r>
            <a:r>
              <a:rPr kumimoji="1" lang="es-ES" sz="2400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las debe de </a:t>
            </a:r>
            <a:r>
              <a:rPr kumimoji="1" lang="es-ES" sz="2400" kern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resolver </a:t>
            </a:r>
            <a:r>
              <a:rPr kumimoji="1" lang="es-ES" sz="2400" b="1" kern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 línea de patrocinio</a:t>
            </a:r>
            <a:r>
              <a:rPr kumimoji="1" lang="es-ES" sz="2400" kern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kumimoji="1" lang="es-ES" sz="2400" b="1" kern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modo personal, </a:t>
            </a:r>
            <a:r>
              <a:rPr kumimoji="1" lang="es-ES" sz="2400" kern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en los talleres que se imparten de </a:t>
            </a:r>
            <a:r>
              <a:rPr kumimoji="1" lang="es-ES" sz="2400" b="1" kern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capacitación.</a:t>
            </a:r>
            <a:endParaRPr kumimoji="1" lang="es-ES" sz="2400" b="1" i="0" u="none" strike="noStrike" kern="0" cap="none" spc="0" normalizeH="0" baseline="0" noProof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Reuniones periódicas">
            <a:extLst>
              <a:ext uri="{FF2B5EF4-FFF2-40B4-BE49-F238E27FC236}">
                <a16:creationId xmlns:a16="http://schemas.microsoft.com/office/drawing/2014/main" id="{62AE8923-2D8D-45DB-81A7-FFD6ED12DA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0467" y="4712116"/>
            <a:ext cx="3380666" cy="214588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F5919D06-EF89-4482-9EAB-D16DF93F9C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38114" y="5704114"/>
            <a:ext cx="1153886" cy="11538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2699571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e 1">
            <a:extLst>
              <a:ext uri="{FF2B5EF4-FFF2-40B4-BE49-F238E27FC236}">
                <a16:creationId xmlns:a16="http://schemas.microsoft.com/office/drawing/2014/main" id="{F6693B6C-FBBC-45C0-B548-4135D7856A57}"/>
              </a:ext>
            </a:extLst>
          </p:cNvPr>
          <p:cNvSpPr/>
          <p:nvPr/>
        </p:nvSpPr>
        <p:spPr>
          <a:xfrm>
            <a:off x="4814887" y="2307374"/>
            <a:ext cx="2562225" cy="2047875"/>
          </a:xfrm>
          <a:prstGeom prst="ellipse">
            <a:avLst/>
          </a:prstGeom>
          <a:gradFill flip="none" rotWithShape="1">
            <a:gsLst>
              <a:gs pos="19000">
                <a:schemeClr val="accent1">
                  <a:lumMod val="40000"/>
                  <a:lumOff val="60000"/>
                </a:schemeClr>
              </a:gs>
              <a:gs pos="68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>
                <a:latin typeface="Arial" panose="020B0604020202020204" pitchFamily="34" charset="0"/>
                <a:cs typeface="Arial" panose="020B0604020202020204" pitchFamily="34" charset="0"/>
              </a:rPr>
              <a:t>SEGUIMIENTO</a:t>
            </a:r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A9C7FC2-6499-4048-98FF-6033AA234645}"/>
              </a:ext>
            </a:extLst>
          </p:cNvPr>
          <p:cNvSpPr txBox="1"/>
          <p:nvPr/>
        </p:nvSpPr>
        <p:spPr>
          <a:xfrm>
            <a:off x="5853113" y="1798326"/>
            <a:ext cx="610552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1" lang="es-ES" sz="2800" b="1" kern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6º</a:t>
            </a:r>
            <a:endParaRPr kumimoji="1" lang="es-ES" sz="2800" b="1" i="0" u="none" strike="noStrike" kern="0" cap="none" spc="0" normalizeH="0" baseline="0" noProof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B8524BAB-BC76-489C-BE15-0C669A6804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06962" y="96756"/>
            <a:ext cx="2671334" cy="24472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75484428-870A-4D5D-8AEA-94E3582B6B97}"/>
              </a:ext>
            </a:extLst>
          </p:cNvPr>
          <p:cNvSpPr txBox="1"/>
          <p:nvPr/>
        </p:nvSpPr>
        <p:spPr>
          <a:xfrm>
            <a:off x="29217" y="23338"/>
            <a:ext cx="925808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4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seguimiento es el continuo fortalecimiento de la relación y confianza entre las personas que ya recibieron la oportunidad de negocio </a:t>
            </a:r>
            <a:r>
              <a:rPr lang="es-MX" sz="24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ATOMY</a:t>
            </a:r>
            <a:r>
              <a:rPr lang="es-MX" sz="24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que necesitan más información para tomar una decisión. 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07172EDC-64EB-42E7-AC4D-8A223519A1CD}"/>
              </a:ext>
            </a:extLst>
          </p:cNvPr>
          <p:cNvSpPr txBox="1"/>
          <p:nvPr/>
        </p:nvSpPr>
        <p:spPr>
          <a:xfrm>
            <a:off x="87988" y="4810126"/>
            <a:ext cx="8817887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4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Básicamente este paso está enfocado a resolver las dudas del prospecto. Para darle un buen seguimiento es recomendable</a:t>
            </a:r>
            <a:r>
              <a:rPr lang="es-MX" sz="24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invitarlo </a:t>
            </a:r>
            <a:r>
              <a:rPr lang="es-MX" sz="24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las presentaciones y formaciones de </a:t>
            </a:r>
            <a:r>
              <a:rPr lang="es-MX" sz="24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ATOMY </a:t>
            </a:r>
            <a:r>
              <a:rPr lang="es-MX" sz="24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que conozca a los líderes exitosos, así tu prospecto podrá tomar una decisión con mayor convicción.</a:t>
            </a:r>
            <a:endParaRPr lang="es-ES" sz="2400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DA5541AD-6413-4252-810D-1A9E51F3FC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10122" y="5676122"/>
            <a:ext cx="1181878" cy="11818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201120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67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3D00B1A2-89E5-4382-870E-845F4F03BB98}"/>
              </a:ext>
            </a:extLst>
          </p:cNvPr>
          <p:cNvSpPr txBox="1"/>
          <p:nvPr/>
        </p:nvSpPr>
        <p:spPr>
          <a:xfrm>
            <a:off x="3378031" y="363528"/>
            <a:ext cx="5435938" cy="646331"/>
          </a:xfrm>
          <a:prstGeom prst="rect">
            <a:avLst/>
          </a:prstGeom>
          <a:gradFill flip="none" rotWithShape="1">
            <a:gsLst>
              <a:gs pos="77000">
                <a:schemeClr val="accent1">
                  <a:lumMod val="40000"/>
                  <a:lumOff val="60000"/>
                </a:schemeClr>
              </a:gs>
              <a:gs pos="46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s-ES" sz="3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HAZ EL SEGUIMIENTO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8BBFE74-67D7-4F5C-B052-1EBB9A115DA5}"/>
              </a:ext>
            </a:extLst>
          </p:cNvPr>
          <p:cNvSpPr txBox="1"/>
          <p:nvPr/>
        </p:nvSpPr>
        <p:spPr>
          <a:xfrm>
            <a:off x="515566" y="2413338"/>
            <a:ext cx="9231549" cy="36256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1" lang="es-ES" sz="2800" b="1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Es la respuesta a la persona que quiere pensarlo.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endParaRPr kumimoji="1" lang="es-ES" sz="2800" b="1" i="0" u="none" strike="noStrike" kern="0" cap="none" spc="0" normalizeH="0" baseline="0" noProof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1" lang="es-ES" sz="2800" b="1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          Máximo 48 horas después de la presentación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1" lang="es-ES" sz="2800" b="1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          Hacer preguntas positivas.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1" lang="es-ES" sz="2800" b="1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          Manejar objeciones.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1" lang="es-ES" sz="2800" b="1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          Resolver dudas.</a:t>
            </a:r>
            <a:r>
              <a:rPr kumimoji="1" lang="es-ES" sz="2800" b="1" kern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1" lang="es-ES" sz="2800" b="1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          Escuchar sus necesidades.</a:t>
            </a:r>
          </a:p>
        </p:txBody>
      </p:sp>
      <p:pic>
        <p:nvPicPr>
          <p:cNvPr id="1028" name="Picture 4" descr="Timo de la llamada perdida llega a vecinos españoles">
            <a:extLst>
              <a:ext uri="{FF2B5EF4-FFF2-40B4-BE49-F238E27FC236}">
                <a16:creationId xmlns:a16="http://schemas.microsoft.com/office/drawing/2014/main" id="{CA50C2AC-9C0B-4B79-87DF-86D606560E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12" y="58765"/>
            <a:ext cx="3165152" cy="1619496"/>
          </a:xfrm>
          <a:prstGeom prst="rect">
            <a:avLst/>
          </a:prstGeom>
          <a:gradFill flip="none" rotWithShape="1">
            <a:gsLst>
              <a:gs pos="9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softEdge rad="112500"/>
          </a:effec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41E5A349-022D-4C1E-A143-52F0FC24B7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44810" y="5710335"/>
            <a:ext cx="1147665" cy="11476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1582498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e 1">
            <a:extLst>
              <a:ext uri="{FF2B5EF4-FFF2-40B4-BE49-F238E27FC236}">
                <a16:creationId xmlns:a16="http://schemas.microsoft.com/office/drawing/2014/main" id="{2969F322-DF96-4F22-9385-53C0E1D46B3A}"/>
              </a:ext>
            </a:extLst>
          </p:cNvPr>
          <p:cNvSpPr/>
          <p:nvPr/>
        </p:nvSpPr>
        <p:spPr>
          <a:xfrm>
            <a:off x="4516211" y="2391679"/>
            <a:ext cx="2901820" cy="2188029"/>
          </a:xfrm>
          <a:prstGeom prst="ellipse">
            <a:avLst/>
          </a:prstGeom>
          <a:gradFill flip="none" rotWithShape="1">
            <a:gsLst>
              <a:gs pos="45000">
                <a:schemeClr val="accent1">
                  <a:lumMod val="40000"/>
                  <a:lumOff val="60000"/>
                </a:schemeClr>
              </a:gs>
              <a:gs pos="73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VERIFICAR EL PROGRESO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B7FAB99D-76ED-4DE0-83DB-A39E155FBBDD}"/>
              </a:ext>
            </a:extLst>
          </p:cNvPr>
          <p:cNvSpPr txBox="1"/>
          <p:nvPr/>
        </p:nvSpPr>
        <p:spPr>
          <a:xfrm>
            <a:off x="5691285" y="2003949"/>
            <a:ext cx="80943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4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7º</a:t>
            </a:r>
            <a:r>
              <a:rPr lang="es-MX" sz="1800" dirty="0">
                <a:latin typeface="Shruti" pitchFamily="34" charset="0"/>
                <a:cs typeface="Shruti" pitchFamily="34" charset="0"/>
              </a:rPr>
              <a:t> </a:t>
            </a:r>
            <a:endParaRPr lang="es-ES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BF90314C-24AD-4592-BDEE-6C860007A2A9}"/>
              </a:ext>
            </a:extLst>
          </p:cNvPr>
          <p:cNvSpPr txBox="1"/>
          <p:nvPr/>
        </p:nvSpPr>
        <p:spPr>
          <a:xfrm>
            <a:off x="169894" y="93075"/>
            <a:ext cx="873150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4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Dado que tú quieres llegar a que tu negocio </a:t>
            </a:r>
            <a:r>
              <a:rPr lang="es-MX" sz="24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ATOMY</a:t>
            </a:r>
            <a:r>
              <a:rPr lang="es-MX" sz="24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 retribuya grandes éxitos y tú optaste por participar como empresario </a:t>
            </a:r>
            <a:r>
              <a:rPr lang="es-MX" sz="24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ATOMY,</a:t>
            </a:r>
            <a:r>
              <a:rPr lang="es-MX" sz="24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 necesario que revises tus avances.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3765A5D8-47CB-442E-8A80-65D8BB683154}"/>
              </a:ext>
            </a:extLst>
          </p:cNvPr>
          <p:cNvSpPr txBox="1"/>
          <p:nvPr/>
        </p:nvSpPr>
        <p:spPr>
          <a:xfrm>
            <a:off x="169895" y="5525498"/>
            <a:ext cx="989783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4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Aconsejarte y solicitar asesoría de tu </a:t>
            </a:r>
            <a:r>
              <a:rPr lang="es-MX" sz="2400" i="1" dirty="0" err="1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upline</a:t>
            </a:r>
            <a:r>
              <a:rPr lang="es-MX" sz="2400" i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equipo de apoyo es una</a:t>
            </a:r>
          </a:p>
          <a:p>
            <a:r>
              <a:rPr lang="es-MX" sz="24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clave importante para tu éxito. El éxito de este negocio es el resultado</a:t>
            </a:r>
          </a:p>
          <a:p>
            <a:r>
              <a:rPr lang="es-MX" sz="24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un trabajo en equipo.</a:t>
            </a:r>
          </a:p>
        </p:txBody>
      </p:sp>
      <p:pic>
        <p:nvPicPr>
          <p:cNvPr id="10" name="Picture 3" descr="http://www.muywindows.com/wp-content/uploads/2010/01/casillas-verificacion.jpg">
            <a:extLst>
              <a:ext uri="{FF2B5EF4-FFF2-40B4-BE49-F238E27FC236}">
                <a16:creationId xmlns:a16="http://schemas.microsoft.com/office/drawing/2014/main" id="{69B30B1C-A36D-4F6E-99D1-628E9B0C97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32033" y="203650"/>
            <a:ext cx="2907087" cy="21880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7D8C34EA-290B-497C-9C61-0E501782B2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62995" y="5728995"/>
            <a:ext cx="1129005" cy="11290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7455471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67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EA7A8299-13D0-43FC-91F8-ED1F3B55E6FF}"/>
              </a:ext>
            </a:extLst>
          </p:cNvPr>
          <p:cNvSpPr txBox="1"/>
          <p:nvPr/>
        </p:nvSpPr>
        <p:spPr>
          <a:xfrm>
            <a:off x="3043238" y="501134"/>
            <a:ext cx="6105524" cy="646331"/>
          </a:xfrm>
          <a:prstGeom prst="rect">
            <a:avLst/>
          </a:prstGeom>
          <a:gradFill flip="none" rotWithShape="1">
            <a:gsLst>
              <a:gs pos="36000">
                <a:schemeClr val="accent1">
                  <a:lumMod val="40000"/>
                  <a:lumOff val="60000"/>
                </a:schemeClr>
              </a:gs>
              <a:gs pos="82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shape">
              <a:fillToRect l="50000" t="50000" r="50000" b="50000"/>
            </a:path>
            <a:tileRect/>
          </a:gradFill>
        </p:spPr>
        <p:txBody>
          <a:bodyPr wrap="square">
            <a:spAutoFit/>
          </a:bodyPr>
          <a:lstStyle/>
          <a:p>
            <a:r>
              <a:rPr kumimoji="1" lang="es-ES" sz="3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VERIFICA TU PROGRESO</a:t>
            </a:r>
            <a:endParaRPr lang="es-E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872D2E8-4B4D-487B-B9B5-F71B7FF99AB8}"/>
              </a:ext>
            </a:extLst>
          </p:cNvPr>
          <p:cNvSpPr txBox="1"/>
          <p:nvPr/>
        </p:nvSpPr>
        <p:spPr>
          <a:xfrm>
            <a:off x="1209676" y="2579537"/>
            <a:ext cx="9744074" cy="17912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1" lang="es-ES" sz="2400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Utilizar la página web de</a:t>
            </a:r>
            <a:r>
              <a:rPr kumimoji="1" lang="es-ES" sz="2400" b="1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s-ES" sz="2400" b="1" kern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ATOMY</a:t>
            </a:r>
            <a:r>
              <a:rPr kumimoji="1" lang="es-ES" sz="2400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1" lang="es-ES" sz="2400" kern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s-ES" sz="2400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Programar reuniones personales con tu </a:t>
            </a:r>
            <a:r>
              <a:rPr kumimoji="1" lang="es-ES" sz="2400" i="1" u="none" strike="noStrike" kern="0" cap="none" spc="0" normalizeH="0" baseline="0" noProof="0" dirty="0" err="1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upline</a:t>
            </a:r>
            <a:r>
              <a:rPr kumimoji="1" lang="es-ES" sz="2400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1" lang="es-ES" sz="2400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Definir estrategias.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1" lang="es-ES" sz="2400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Definir metas con fecha.</a:t>
            </a:r>
          </a:p>
        </p:txBody>
      </p:sp>
      <p:pic>
        <p:nvPicPr>
          <p:cNvPr id="7" name="Picture 2" descr="http://t0.gstatic.com/images?q=tbn:ANd9GcRarTygYaazstq9JjgnReeyChVd8FjthaJh07ZbgaZNjHIqT05nvW1zAahQDA">
            <a:extLst>
              <a:ext uri="{FF2B5EF4-FFF2-40B4-BE49-F238E27FC236}">
                <a16:creationId xmlns:a16="http://schemas.microsoft.com/office/drawing/2014/main" id="{AA6418F2-2ECA-4C20-AFB9-0B1879CDAE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60470" y="1305751"/>
            <a:ext cx="3740761" cy="222388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6" name="Picture 2" descr="Atomy EQUIPO EN ESPAÑOL – Atomy – Unete a nuestro equipo y disfruta del  derrame Global a nivel MUNDIAL.">
            <a:extLst>
              <a:ext uri="{FF2B5EF4-FFF2-40B4-BE49-F238E27FC236}">
                <a16:creationId xmlns:a16="http://schemas.microsoft.com/office/drawing/2014/main" id="{DE95E7E4-5B4B-4E55-9A03-B2BC07C4C5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6269" y="4519735"/>
            <a:ext cx="3124200" cy="14668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87ED0DF2-6B89-4FB6-B68A-62A849670F21}"/>
              </a:ext>
            </a:extLst>
          </p:cNvPr>
          <p:cNvSpPr txBox="1"/>
          <p:nvPr/>
        </p:nvSpPr>
        <p:spPr>
          <a:xfrm>
            <a:off x="5107246" y="5986585"/>
            <a:ext cx="258224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s-ES" sz="1800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www.global.atomy.com</a:t>
            </a:r>
            <a:endParaRPr lang="es-ES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A5347AA6-C0E7-4659-AF6A-06B95B9720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16344" y="5682344"/>
            <a:ext cx="1175656" cy="11756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80439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0">
              <a:srgbClr val="FFFFFF"/>
            </a:gs>
            <a:gs pos="74000">
              <a:schemeClr val="accent3">
                <a:lumMod val="0"/>
                <a:lumOff val="100000"/>
              </a:schemeClr>
            </a:gs>
            <a:gs pos="17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96C00050-6AC4-4A02-B872-A1FE95545E29}"/>
              </a:ext>
            </a:extLst>
          </p:cNvPr>
          <p:cNvSpPr txBox="1"/>
          <p:nvPr/>
        </p:nvSpPr>
        <p:spPr>
          <a:xfrm>
            <a:off x="1976760" y="1470398"/>
            <a:ext cx="8238477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40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</a:rPr>
              <a:t>“SI QUIERES ALGO QUE HASTA AHORA NO TIENES, TIENES QUE HACER ALGO QUE HASTA AHORA NO HAS HECHO”</a:t>
            </a:r>
            <a:endParaRPr lang="es-ES" sz="40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3CCBCA8-24E4-4931-8BEE-9104267AF1EC}"/>
              </a:ext>
            </a:extLst>
          </p:cNvPr>
          <p:cNvSpPr txBox="1"/>
          <p:nvPr/>
        </p:nvSpPr>
        <p:spPr>
          <a:xfrm>
            <a:off x="1445418" y="5096832"/>
            <a:ext cx="930116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b="0" i="0" dirty="0">
                <a:solidFill>
                  <a:schemeClr val="bg2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El </a:t>
            </a:r>
            <a:r>
              <a:rPr lang="es-ES" b="1" i="0" dirty="0">
                <a:solidFill>
                  <a:schemeClr val="bg2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miedo</a:t>
            </a:r>
            <a:r>
              <a:rPr lang="es-ES" b="0" i="0" dirty="0">
                <a:solidFill>
                  <a:schemeClr val="bg2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 a salir de la </a:t>
            </a:r>
            <a:r>
              <a:rPr lang="es-ES" b="1" i="0" dirty="0">
                <a:solidFill>
                  <a:schemeClr val="bg2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zona de confort</a:t>
            </a:r>
            <a:r>
              <a:rPr lang="es-ES" b="0" i="0" dirty="0">
                <a:solidFill>
                  <a:schemeClr val="bg2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 es la expresión de otros temores más profundos, los</a:t>
            </a:r>
            <a:r>
              <a:rPr lang="es-ES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</a:rPr>
              <a:t> cuales forman una maraña psicológica que nos mantiene atados a una situación que no es ideal para nuestro crecimiento y que incluso puede ser contraproducente, causándonos daño en muchos aspectos de nuestra vida.</a:t>
            </a:r>
            <a:endParaRPr lang="es-ES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E50353BB-FB75-4CC8-84D2-72C318A0F3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70164" y="5590093"/>
            <a:ext cx="1234118" cy="12341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233929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67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>
            <a:extLst>
              <a:ext uri="{FF2B5EF4-FFF2-40B4-BE49-F238E27FC236}">
                <a16:creationId xmlns:a16="http://schemas.microsoft.com/office/drawing/2014/main" id="{6F7028AB-0341-44EA-8F00-52DCF262C824}"/>
              </a:ext>
            </a:extLst>
          </p:cNvPr>
          <p:cNvSpPr/>
          <p:nvPr/>
        </p:nvSpPr>
        <p:spPr>
          <a:xfrm>
            <a:off x="4631531" y="2642696"/>
            <a:ext cx="2928938" cy="2333625"/>
          </a:xfrm>
          <a:prstGeom prst="ellipse">
            <a:avLst/>
          </a:prstGeom>
          <a:gradFill flip="none" rotWithShape="1">
            <a:gsLst>
              <a:gs pos="65000">
                <a:srgbClr val="316AAF"/>
              </a:gs>
              <a:gs pos="1000">
                <a:schemeClr val="accent1">
                  <a:lumMod val="40000"/>
                  <a:lumOff val="60000"/>
                </a:schemeClr>
              </a:gs>
              <a:gs pos="46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ENSEÑAR EL PATRÓN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6D83376-9ACE-435D-BC3B-81246AA3A0D1}"/>
              </a:ext>
            </a:extLst>
          </p:cNvPr>
          <p:cNvSpPr txBox="1"/>
          <p:nvPr/>
        </p:nvSpPr>
        <p:spPr>
          <a:xfrm>
            <a:off x="123825" y="122188"/>
            <a:ext cx="11010899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4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Promover el sistema de </a:t>
            </a:r>
            <a:r>
              <a:rPr lang="es-MX" sz="24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8 pasos del patrón del éxito</a:t>
            </a:r>
            <a:r>
              <a:rPr lang="es-MX" sz="24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 la mejor manera de construir un negocio exitoso .</a:t>
            </a:r>
          </a:p>
          <a:p>
            <a:r>
              <a:rPr lang="es-MX" sz="24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Recuerda que tu habilidad para aprender, crecer y duplicarte te dará las bases</a:t>
            </a:r>
          </a:p>
          <a:p>
            <a:r>
              <a:rPr lang="es-MX" sz="24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progresar en tu negocio </a:t>
            </a:r>
            <a:r>
              <a:rPr lang="es-MX" sz="24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ATOMY </a:t>
            </a:r>
            <a:r>
              <a:rPr lang="es-MX" sz="24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así poder enseñar a tu grupo </a:t>
            </a:r>
          </a:p>
          <a:p>
            <a:r>
              <a:rPr lang="es-MX" sz="24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8 pasos del patrón del éxito.</a:t>
            </a:r>
          </a:p>
        </p:txBody>
      </p:sp>
      <p:pic>
        <p:nvPicPr>
          <p:cNvPr id="7" name="Picture 3" descr="http://www.bligoo.com/media/users/18/912289/images/public/194061/quien-se-atreve-a-ensenar.jpg?v=1325725555746">
            <a:extLst>
              <a:ext uri="{FF2B5EF4-FFF2-40B4-BE49-F238E27FC236}">
                <a16:creationId xmlns:a16="http://schemas.microsoft.com/office/drawing/2014/main" id="{3D75AE19-913C-4749-B75C-29CCE90F32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8409" y="3862242"/>
            <a:ext cx="3888432" cy="28735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B954544C-BF2C-404B-8275-C0DDB4DEC049}"/>
              </a:ext>
            </a:extLst>
          </p:cNvPr>
          <p:cNvSpPr txBox="1"/>
          <p:nvPr/>
        </p:nvSpPr>
        <p:spPr>
          <a:xfrm>
            <a:off x="5957888" y="2121105"/>
            <a:ext cx="67151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4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8º</a:t>
            </a:r>
            <a:endParaRPr lang="es-ES" sz="2400" b="1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3A8F50F-7DBB-4F7A-A53E-9004BCC997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5672" y="5691672"/>
            <a:ext cx="1166327" cy="11663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8127928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48000">
              <a:schemeClr val="accent3">
                <a:lumMod val="0"/>
                <a:lumOff val="100000"/>
              </a:schemeClr>
            </a:gs>
            <a:gs pos="29000">
              <a:srgbClr val="FFFFFF"/>
            </a:gs>
            <a:gs pos="100000">
              <a:schemeClr val="accent3">
                <a:lumMod val="1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0D08A141-1F9C-46B7-AB50-32974A9B7EC7}"/>
              </a:ext>
            </a:extLst>
          </p:cNvPr>
          <p:cNvSpPr txBox="1"/>
          <p:nvPr/>
        </p:nvSpPr>
        <p:spPr>
          <a:xfrm>
            <a:off x="1921669" y="348734"/>
            <a:ext cx="7567612" cy="646331"/>
          </a:xfrm>
          <a:prstGeom prst="rect">
            <a:avLst/>
          </a:prstGeom>
          <a:gradFill flip="none" rotWithShape="1">
            <a:gsLst>
              <a:gs pos="29000">
                <a:schemeClr val="accent1">
                  <a:lumMod val="40000"/>
                  <a:lumOff val="60000"/>
                </a:schemeClr>
              </a:gs>
              <a:gs pos="66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square">
            <a:spAutoFit/>
          </a:bodyPr>
          <a:lstStyle/>
          <a:p>
            <a:r>
              <a:rPr kumimoji="1" lang="es-ES" sz="3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ENSEÑA EL PATRÓN DEL ÉXITO</a:t>
            </a:r>
            <a:endParaRPr lang="es-E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543608F-A0A7-4FD1-81F9-51F479825C0F}"/>
              </a:ext>
            </a:extLst>
          </p:cNvPr>
          <p:cNvSpPr txBox="1"/>
          <p:nvPr/>
        </p:nvSpPr>
        <p:spPr>
          <a:xfrm>
            <a:off x="4179094" y="2754969"/>
            <a:ext cx="4507706" cy="13480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1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Promueve el Sistema.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endParaRPr kumimoji="1" lang="es-ES" sz="24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1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El Poder de la Duplicación</a:t>
            </a:r>
            <a:r>
              <a:rPr kumimoji="1" lang="es-ES" b="1" kern="0" dirty="0">
                <a:solidFill>
                  <a:srgbClr val="002060"/>
                </a:solidFill>
                <a:latin typeface="Calibri" pitchFamily="34" charset="0"/>
                <a:cs typeface="Arial" panose="020B0604020202020204" pitchFamily="34" charset="0"/>
              </a:rPr>
              <a:t>.</a:t>
            </a:r>
            <a:endParaRPr kumimoji="1" lang="es-ES" sz="1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itchFamily="34" charset="0"/>
            </a:endParaRPr>
          </a:p>
        </p:txBody>
      </p:sp>
      <p:pic>
        <p:nvPicPr>
          <p:cNvPr id="1026" name="Picture 2" descr="ELTA publica el Decálogo para promover un mejor sistema de Justicia con  LegalTech tras la COVID-19 | Lawyerpress NEWS">
            <a:extLst>
              <a:ext uri="{FF2B5EF4-FFF2-40B4-BE49-F238E27FC236}">
                <a16:creationId xmlns:a16="http://schemas.microsoft.com/office/drawing/2014/main" id="{B08DD20A-3ADE-43F2-8E95-A1AF212AC7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526" y="4231599"/>
            <a:ext cx="3193968" cy="199060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782474D6-E911-407F-9E29-A2A708F4478E}"/>
              </a:ext>
            </a:extLst>
          </p:cNvPr>
          <p:cNvSpPr txBox="1"/>
          <p:nvPr/>
        </p:nvSpPr>
        <p:spPr>
          <a:xfrm>
            <a:off x="4179094" y="1778791"/>
            <a:ext cx="61078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Conoce el Sistema.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F9AFD48-76F7-47B1-87F6-EC00A74451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66592" y="5719665"/>
            <a:ext cx="1125408" cy="11254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549907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9000">
              <a:schemeClr val="accent3">
                <a:lumMod val="0"/>
                <a:lumOff val="100000"/>
              </a:schemeClr>
            </a:gs>
            <a:gs pos="90000">
              <a:schemeClr val="accent3">
                <a:lumMod val="10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AF622F43-02E3-429E-9DD9-7A442A6ADC85}"/>
              </a:ext>
            </a:extLst>
          </p:cNvPr>
          <p:cNvSpPr txBox="1"/>
          <p:nvPr/>
        </p:nvSpPr>
        <p:spPr>
          <a:xfrm>
            <a:off x="352425" y="196334"/>
            <a:ext cx="11487150" cy="646331"/>
          </a:xfrm>
          <a:prstGeom prst="rect">
            <a:avLst/>
          </a:prstGeom>
          <a:gradFill flip="none" rotWithShape="1">
            <a:gsLst>
              <a:gs pos="32000">
                <a:schemeClr val="accent1">
                  <a:lumMod val="40000"/>
                  <a:lumOff val="60000"/>
                </a:schemeClr>
              </a:gs>
              <a:gs pos="75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square">
            <a:spAutoFit/>
          </a:bodyPr>
          <a:lstStyle/>
          <a:p>
            <a:r>
              <a:rPr kumimoji="1" lang="es-ES" sz="3200" b="1" i="0" u="none" strike="noStrike" kern="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  <a:r>
              <a:rPr kumimoji="1" lang="es-ES" sz="36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LOS 8 CRITERIOS RECTORES DEL CRECIMIENTO</a:t>
            </a:r>
            <a:endParaRPr lang="es-E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75550049-27BF-48A0-97FB-FB209ADDD0B0}"/>
              </a:ext>
            </a:extLst>
          </p:cNvPr>
          <p:cNvSpPr txBox="1"/>
          <p:nvPr/>
        </p:nvSpPr>
        <p:spPr>
          <a:xfrm>
            <a:off x="633413" y="1257178"/>
            <a:ext cx="610552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s-ES" sz="2400" b="1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1.- Capacitación: </a:t>
            </a:r>
            <a:endParaRPr lang="es-ES" sz="24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D4D41C7C-E723-4058-8D62-72B81B59501F}"/>
              </a:ext>
            </a:extLst>
          </p:cNvPr>
          <p:cNvSpPr txBox="1"/>
          <p:nvPr/>
        </p:nvSpPr>
        <p:spPr>
          <a:xfrm>
            <a:off x="552451" y="2675670"/>
            <a:ext cx="610552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s-ES" sz="2400" b="1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2.- Facturación: </a:t>
            </a:r>
            <a:endParaRPr lang="es-ES" sz="2400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E5547A57-349B-4E14-B3D2-28841790CEC5}"/>
              </a:ext>
            </a:extLst>
          </p:cNvPr>
          <p:cNvSpPr txBox="1"/>
          <p:nvPr/>
        </p:nvSpPr>
        <p:spPr>
          <a:xfrm>
            <a:off x="661987" y="4302179"/>
            <a:ext cx="268128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s-ES" sz="2400" b="1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3.- Edificación: </a:t>
            </a:r>
            <a:endParaRPr lang="es-ES" sz="2400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616E52C3-DCEE-44AD-94EB-F9B9372A722C}"/>
              </a:ext>
            </a:extLst>
          </p:cNvPr>
          <p:cNvSpPr txBox="1"/>
          <p:nvPr/>
        </p:nvSpPr>
        <p:spPr>
          <a:xfrm>
            <a:off x="3238500" y="4236293"/>
            <a:ext cx="6105524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tabLst/>
              <a:defRPr/>
            </a:pPr>
            <a:r>
              <a:rPr kumimoji="1" lang="es-ES" sz="2000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kumimoji="1" lang="es-ES" sz="2000" i="1" u="none" strike="noStrike" kern="0" cap="none" spc="0" normalizeH="0" baseline="0" noProof="0" dirty="0" err="1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Uplines</a:t>
            </a:r>
            <a:r>
              <a:rPr kumimoji="1" lang="es-ES" sz="2000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kumimoji="1" lang="es-ES" sz="2000" kern="0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tabLst/>
              <a:defRPr/>
            </a:pPr>
            <a:r>
              <a:rPr kumimoji="1" lang="es-ES" sz="2000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kumimoji="1" lang="es-ES" sz="2000" i="1" u="none" strike="noStrike" kern="0" cap="none" spc="0" normalizeH="0" baseline="0" noProof="0" dirty="0" err="1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Downlines</a:t>
            </a:r>
            <a:r>
              <a:rPr kumimoji="1" lang="es-ES" sz="2000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tabLst/>
              <a:defRPr/>
            </a:pPr>
            <a:r>
              <a:rPr kumimoji="1" lang="es-ES" sz="2000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- Empresa.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1" lang="es-ES" sz="2000" kern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kumimoji="1" lang="es-ES" sz="2000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Sistema.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36480D12-E151-4A6E-8C6A-AD6432CBB8AB}"/>
              </a:ext>
            </a:extLst>
          </p:cNvPr>
          <p:cNvSpPr txBox="1"/>
          <p:nvPr/>
        </p:nvSpPr>
        <p:spPr>
          <a:xfrm>
            <a:off x="6834185" y="1257178"/>
            <a:ext cx="4805364" cy="51152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defRPr/>
            </a:pPr>
            <a:r>
              <a:rPr kumimoji="1" lang="es-ES" sz="2400" b="1" kern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4.- Cooperación.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defRPr/>
            </a:pPr>
            <a:endParaRPr kumimoji="1" lang="es-ES" sz="2400" b="1" kern="0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defRPr/>
            </a:pPr>
            <a:r>
              <a:rPr kumimoji="1" lang="es-ES" sz="2400" b="1" kern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5.- Eficacia.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defRPr/>
            </a:pPr>
            <a:endParaRPr kumimoji="1" lang="es-ES" sz="2400" b="1" kern="0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defRPr/>
            </a:pPr>
            <a:r>
              <a:rPr kumimoji="1" lang="es-ES" sz="2400" b="1" kern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6.- Consistencia.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defRPr/>
            </a:pPr>
            <a:endParaRPr kumimoji="1" lang="es-ES" sz="2400" b="1" kern="0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defRPr/>
            </a:pPr>
            <a:r>
              <a:rPr kumimoji="1" lang="es-ES" sz="2400" b="1" kern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7.- Apego: Seguir el Patrón del     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defRPr/>
            </a:pPr>
            <a:r>
              <a:rPr kumimoji="1" lang="es-ES" sz="2400" b="1" kern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Éxito.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defRPr/>
            </a:pPr>
            <a:endParaRPr kumimoji="1" lang="es-ES" sz="2400" b="1" kern="0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defRPr/>
            </a:pPr>
            <a:r>
              <a:rPr kumimoji="1" lang="es-ES" sz="2400" b="1" kern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8.- Duplicación.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defRPr/>
            </a:pPr>
            <a:endParaRPr kumimoji="1" lang="es-ES" kern="0" dirty="0">
              <a:latin typeface="Calibri" pitchFamily="34" charset="0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defRPr/>
            </a:pPr>
            <a:r>
              <a:rPr kumimoji="1" lang="es-ES" kern="0" dirty="0">
                <a:latin typeface="Calibri" pitchFamily="34" charset="0"/>
              </a:rPr>
              <a:t>    </a:t>
            </a:r>
            <a:endParaRPr lang="es-MX" sz="1800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E9E259FD-F115-4930-8FCA-09D7336A98C2}"/>
              </a:ext>
            </a:extLst>
          </p:cNvPr>
          <p:cNvSpPr txBox="1"/>
          <p:nvPr/>
        </p:nvSpPr>
        <p:spPr>
          <a:xfrm>
            <a:off x="3148014" y="2711548"/>
            <a:ext cx="6105524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tabLst/>
              <a:defRPr/>
            </a:pPr>
            <a:r>
              <a:rPr kumimoji="1" lang="es-ES" sz="2000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- Personal: Autoconsumo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tabLst/>
              <a:defRPr/>
            </a:pPr>
            <a:r>
              <a:rPr kumimoji="1" lang="es-ES" sz="2000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- Comercialización.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tabLst/>
              <a:defRPr/>
            </a:pPr>
            <a:r>
              <a:rPr kumimoji="1" lang="es-ES" sz="2000" kern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kumimoji="1" lang="es-ES" sz="2000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Grupal.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DD4AD0D1-5B8B-4CF6-8FB5-E9B750850554}"/>
              </a:ext>
            </a:extLst>
          </p:cNvPr>
          <p:cNvSpPr txBox="1"/>
          <p:nvPr/>
        </p:nvSpPr>
        <p:spPr>
          <a:xfrm>
            <a:off x="3148014" y="1257178"/>
            <a:ext cx="4805364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1" lang="es-ES" sz="2000" kern="0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kumimoji="1" lang="es-ES" sz="2000" kern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kumimoji="1" lang="es-ES" sz="2000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Libro del Mes.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1" lang="es-ES" sz="2000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- Seminarios.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1" lang="es-ES" sz="2000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- Convenciones</a:t>
            </a:r>
            <a:r>
              <a:rPr kumimoji="1" lang="es-ES" sz="2000" b="1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E77CB250-067F-4849-A8A4-B7640E1451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7445" y="5713445"/>
            <a:ext cx="1144555" cy="11445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637289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5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B5C97DF1-8C36-4181-977D-54E8043E69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526" y="1329830"/>
            <a:ext cx="8309659" cy="46930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AFEEF223-A7E7-44D4-9233-17A9BCFBAB81}"/>
              </a:ext>
            </a:extLst>
          </p:cNvPr>
          <p:cNvSpPr txBox="1"/>
          <p:nvPr/>
        </p:nvSpPr>
        <p:spPr>
          <a:xfrm>
            <a:off x="1928811" y="415409"/>
            <a:ext cx="8334375" cy="646331"/>
          </a:xfrm>
          <a:prstGeom prst="rect">
            <a:avLst/>
          </a:prstGeom>
          <a:gradFill flip="none" rotWithShape="1">
            <a:gsLst>
              <a:gs pos="16000">
                <a:schemeClr val="accent1">
                  <a:lumMod val="40000"/>
                  <a:lumOff val="60000"/>
                </a:schemeClr>
              </a:gs>
              <a:gs pos="72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square">
            <a:spAutoFit/>
          </a:bodyPr>
          <a:lstStyle/>
          <a:p>
            <a:r>
              <a:rPr lang="es-ES" sz="3600" b="1" dirty="0">
                <a:latin typeface="Arial" panose="020B0604020202020204" pitchFamily="34" charset="0"/>
                <a:cs typeface="Arial" panose="020B0604020202020204" pitchFamily="34" charset="0"/>
              </a:rPr>
              <a:t>¿POR QUÉ SER UN PROFESIONAL?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184CEF3-9933-46F8-8FFB-595901EAB1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19453" y="5685453"/>
            <a:ext cx="1172547" cy="117254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4698898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56000">
              <a:schemeClr val="accent3">
                <a:lumMod val="0"/>
                <a:lumOff val="100000"/>
              </a:schemeClr>
            </a:gs>
            <a:gs pos="92000">
              <a:schemeClr val="accent3">
                <a:lumMod val="1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8906171C-5F08-4DF4-9183-8CF51033B358}"/>
              </a:ext>
            </a:extLst>
          </p:cNvPr>
          <p:cNvSpPr txBox="1"/>
          <p:nvPr/>
        </p:nvSpPr>
        <p:spPr>
          <a:xfrm>
            <a:off x="1091954" y="2065079"/>
            <a:ext cx="9921328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1" lang="es-ES" sz="4400" b="1" i="0" u="none" strike="noStrike" kern="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	NO PERMITAS QUE NADA NI NADIE TE ROBE TUS SUEÑOS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9C495257-041D-464C-A58F-9818EB33606F}"/>
              </a:ext>
            </a:extLst>
          </p:cNvPr>
          <p:cNvSpPr txBox="1"/>
          <p:nvPr/>
        </p:nvSpPr>
        <p:spPr>
          <a:xfrm>
            <a:off x="2933053" y="5266120"/>
            <a:ext cx="72485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0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gran secreto del Network Marketing reside en dos conceptos nada más: </a:t>
            </a:r>
            <a:r>
              <a:rPr lang="es-ES" sz="20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formación y duplicación</a:t>
            </a:r>
            <a:r>
              <a:rPr lang="es-ES" sz="20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9008B065-5119-46FB-917D-C87EFC41A3F4}"/>
              </a:ext>
            </a:extLst>
          </p:cNvPr>
          <p:cNvSpPr txBox="1"/>
          <p:nvPr/>
        </p:nvSpPr>
        <p:spPr>
          <a:xfrm>
            <a:off x="3831431" y="4441314"/>
            <a:ext cx="47863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¿SI NO ES AHORA, ENTONCES CUÁNDO?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3B5E8F23-3D45-42DB-B579-8498FA126B0A}"/>
              </a:ext>
            </a:extLst>
          </p:cNvPr>
          <p:cNvSpPr txBox="1"/>
          <p:nvPr/>
        </p:nvSpPr>
        <p:spPr>
          <a:xfrm>
            <a:off x="4086225" y="3960614"/>
            <a:ext cx="42767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¿SI NO SOY YO, ENTONCES QUIÉN?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B0327363-EAC4-4175-98E7-07C61E60D35B}"/>
              </a:ext>
            </a:extLst>
          </p:cNvPr>
          <p:cNvSpPr txBox="1"/>
          <p:nvPr/>
        </p:nvSpPr>
        <p:spPr>
          <a:xfrm>
            <a:off x="10821309" y="6327085"/>
            <a:ext cx="1280495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050" b="0" i="1" dirty="0">
                <a:effectLst/>
                <a:latin typeface="arial" panose="020B0604020202020204" pitchFamily="34" charset="0"/>
              </a:rPr>
              <a:t>Paqui González</a:t>
            </a:r>
            <a:endParaRPr lang="es-ES" sz="1050" i="1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1FA31508-D0A8-47F8-8A87-B9455ED85393}"/>
              </a:ext>
            </a:extLst>
          </p:cNvPr>
          <p:cNvSpPr txBox="1"/>
          <p:nvPr/>
        </p:nvSpPr>
        <p:spPr>
          <a:xfrm>
            <a:off x="9019043" y="6596390"/>
            <a:ext cx="317295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100" dirty="0" err="1">
                <a:latin typeface="Arial" panose="020B0604020202020204" pitchFamily="34" charset="0"/>
                <a:cs typeface="Arial" panose="020B0604020202020204" pitchFamily="34" charset="0"/>
              </a:rPr>
              <a:t>Atomy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España </a:t>
            </a:r>
            <a:r>
              <a:rPr lang="es-ES" sz="1100">
                <a:latin typeface="Arial" panose="020B0604020202020204" pitchFamily="34" charset="0"/>
                <a:cs typeface="Arial" panose="020B0604020202020204" pitchFamily="34" charset="0"/>
              </a:rPr>
              <a:t>– Formación - 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8 pasos – 04/21 - 4 </a:t>
            </a:r>
            <a:endParaRPr lang="es-ES" sz="1100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0268CB06-8434-4EB4-901B-F60C1BE6DB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1109" y="310588"/>
            <a:ext cx="1749782" cy="17497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77988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73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e 1">
            <a:extLst>
              <a:ext uri="{FF2B5EF4-FFF2-40B4-BE49-F238E27FC236}">
                <a16:creationId xmlns:a16="http://schemas.microsoft.com/office/drawing/2014/main" id="{CBE7E87B-08EC-4521-9B30-AC6697A90001}"/>
              </a:ext>
            </a:extLst>
          </p:cNvPr>
          <p:cNvSpPr/>
          <p:nvPr/>
        </p:nvSpPr>
        <p:spPr>
          <a:xfrm>
            <a:off x="4718481" y="2403629"/>
            <a:ext cx="2450237" cy="2050742"/>
          </a:xfrm>
          <a:prstGeom prst="ellipse">
            <a:avLst/>
          </a:prstGeom>
          <a:gradFill>
            <a:gsLst>
              <a:gs pos="0">
                <a:schemeClr val="bg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path path="shape">
              <a:fillToRect l="50000" t="50000" r="50000" b="50000"/>
            </a:path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/>
              <a:t>EL SUEÑO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05C8ECEF-C8D7-4A5E-8122-25BF6CB66839}"/>
              </a:ext>
            </a:extLst>
          </p:cNvPr>
          <p:cNvSpPr txBox="1"/>
          <p:nvPr/>
        </p:nvSpPr>
        <p:spPr>
          <a:xfrm>
            <a:off x="104774" y="142875"/>
            <a:ext cx="1167765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ES" sz="2400" b="0" i="0" u="none" strike="noStrike" baseline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sueño es un objetivo, una meta importante que se quiere alcanzar y por</a:t>
            </a:r>
          </a:p>
          <a:p>
            <a:pPr algn="l"/>
            <a:r>
              <a:rPr lang="es-ES" sz="2400" b="0" i="0" u="none" strike="noStrike" baseline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cual uno está dispuesto a esforzarse y trabajar arduamente.</a:t>
            </a:r>
          </a:p>
          <a:p>
            <a:pPr algn="l"/>
            <a:r>
              <a:rPr lang="es-ES" sz="2400" b="0" i="0" u="none" strike="noStrike" baseline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sueños son importantes, pues estimulan a las personas y las hacen perseverar en el esfuerzo.</a:t>
            </a:r>
            <a:endParaRPr lang="es-ES" sz="2400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FE2ED92F-9636-4380-9D62-F8EE03E2740A}"/>
              </a:ext>
            </a:extLst>
          </p:cNvPr>
          <p:cNvSpPr txBox="1"/>
          <p:nvPr/>
        </p:nvSpPr>
        <p:spPr>
          <a:xfrm>
            <a:off x="104774" y="5202095"/>
            <a:ext cx="1023937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ES" sz="2400" b="0" i="0" u="none" strike="noStrike" baseline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eso es necesario definirlos, precisarlos y aprender a</a:t>
            </a:r>
          </a:p>
          <a:p>
            <a:pPr algn="l"/>
            <a:r>
              <a:rPr lang="es-ES" sz="2400" b="0" i="0" u="none" strike="noStrike" baseline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familiarizarnos con ellos. </a:t>
            </a:r>
          </a:p>
          <a:p>
            <a:pPr algn="l"/>
            <a:r>
              <a:rPr lang="es-ES" sz="2400" b="0" i="0" u="none" strike="noStrike" baseline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lo tanto, establece tu objetivo o sueño ya que te va a proveer </a:t>
            </a:r>
          </a:p>
          <a:p>
            <a:pPr algn="l"/>
            <a:r>
              <a:rPr lang="es-ES" sz="2400" b="0" i="0" u="none" strike="noStrike" baseline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la energía indispensable para triunfar en tu negocio.</a:t>
            </a:r>
            <a:endParaRPr lang="es-ES" sz="2400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AEE8F8E7-3527-4B3E-A9A0-E5E7DB6EADE5}"/>
              </a:ext>
            </a:extLst>
          </p:cNvPr>
          <p:cNvSpPr txBox="1"/>
          <p:nvPr/>
        </p:nvSpPr>
        <p:spPr>
          <a:xfrm>
            <a:off x="5725714" y="2687018"/>
            <a:ext cx="72271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800" b="1" i="0" dirty="0">
                <a:solidFill>
                  <a:schemeClr val="bg2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es-ES" sz="28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</a:rPr>
              <a:t>º</a:t>
            </a:r>
            <a:endParaRPr lang="es-ES" b="1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224" name="Picture 8" descr="Definir Suenos (Page 1) - Line.17QQ.com">
            <a:extLst>
              <a:ext uri="{FF2B5EF4-FFF2-40B4-BE49-F238E27FC236}">
                <a16:creationId xmlns:a16="http://schemas.microsoft.com/office/drawing/2014/main" id="{27D0140D-BF1E-4416-86F5-A3C870BC57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77999">
            <a:off x="264137" y="1835329"/>
            <a:ext cx="2634496" cy="154653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6" name="Picture 10" descr="enero 2014 – Página 3 – Revista Proteja su Dinero">
            <a:extLst>
              <a:ext uri="{FF2B5EF4-FFF2-40B4-BE49-F238E27FC236}">
                <a16:creationId xmlns:a16="http://schemas.microsoft.com/office/drawing/2014/main" id="{22069850-E423-4B39-BFF4-FE93A1670F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0811" y="1789355"/>
            <a:ext cx="2070279" cy="163847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8" name="Picture 12" descr="Qué significa SOÑAR con una CASA - Interpretación psicológica">
            <a:extLst>
              <a:ext uri="{FF2B5EF4-FFF2-40B4-BE49-F238E27FC236}">
                <a16:creationId xmlns:a16="http://schemas.microsoft.com/office/drawing/2014/main" id="{BF31EB1E-62FE-43BA-9F30-B45BD3B600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6778" y="1332695"/>
            <a:ext cx="2354490" cy="156965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30" name="Picture 14" descr="Cómo planificar el viaje de tus sueños – MUNDO TURISTA">
            <a:extLst>
              <a:ext uri="{FF2B5EF4-FFF2-40B4-BE49-F238E27FC236}">
                <a16:creationId xmlns:a16="http://schemas.microsoft.com/office/drawing/2014/main" id="{3EBE0895-D919-4B6D-B564-3EE52BB218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974" y="3256240"/>
            <a:ext cx="2847975" cy="16002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36" name="Picture 20" descr="Casa Paraiso 4 - Habytare">
            <a:extLst>
              <a:ext uri="{FF2B5EF4-FFF2-40B4-BE49-F238E27FC236}">
                <a16:creationId xmlns:a16="http://schemas.microsoft.com/office/drawing/2014/main" id="{6CE50BCA-B8A8-4CFE-8B69-A00BCA2D19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9327" y="2633363"/>
            <a:ext cx="1937457" cy="145122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38" name="Picture 22" descr="Significado de soñar con la familia - ¿Qué Significa? - AstroApi">
            <a:extLst>
              <a:ext uri="{FF2B5EF4-FFF2-40B4-BE49-F238E27FC236}">
                <a16:creationId xmlns:a16="http://schemas.microsoft.com/office/drawing/2014/main" id="{29324F3F-B738-4B42-A255-76451FE4F4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87831">
            <a:off x="2802529" y="1745768"/>
            <a:ext cx="2138776" cy="11001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42" name="Picture 26" descr="Soñar con Viajar | Que significa">
            <a:extLst>
              <a:ext uri="{FF2B5EF4-FFF2-40B4-BE49-F238E27FC236}">
                <a16:creationId xmlns:a16="http://schemas.microsoft.com/office/drawing/2014/main" id="{FFAFF8B5-BFCF-4A41-8787-20D6A98FF2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6120" y="3823907"/>
            <a:ext cx="2203535" cy="123397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92B2100B-2DA1-44C9-8718-678E0E9BE60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957922" y="5614501"/>
            <a:ext cx="1243499" cy="12434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18702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72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241FBC99-19DD-490B-A1CC-423C9C1E2D69}"/>
              </a:ext>
            </a:extLst>
          </p:cNvPr>
          <p:cNvSpPr txBox="1"/>
          <p:nvPr/>
        </p:nvSpPr>
        <p:spPr>
          <a:xfrm>
            <a:off x="685800" y="175797"/>
            <a:ext cx="10610850" cy="1323439"/>
          </a:xfrm>
          <a:prstGeom prst="rect">
            <a:avLst/>
          </a:prstGeom>
          <a:gradFill>
            <a:gsLst>
              <a:gs pos="47000">
                <a:schemeClr val="tx2"/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path path="shape">
              <a:fillToRect l="50000" t="50000" r="50000" b="50000"/>
            </a:path>
          </a:gradFill>
        </p:spPr>
        <p:txBody>
          <a:bodyPr wrap="square">
            <a:spAutoFit/>
          </a:bodyPr>
          <a:lstStyle/>
          <a:p>
            <a:pPr algn="ctr"/>
            <a:r>
              <a:rPr lang="es-ES" sz="40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DEFINE </a:t>
            </a:r>
            <a:r>
              <a:rPr 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TU POR QUÉ:</a:t>
            </a:r>
          </a:p>
          <a:p>
            <a:pPr algn="ctr"/>
            <a:r>
              <a:rPr 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 ¡ATRÉVETE A SOÑAR!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93ACFE73-CFDA-442F-9D7D-C37C5FF602F5}"/>
              </a:ext>
            </a:extLst>
          </p:cNvPr>
          <p:cNvSpPr txBox="1"/>
          <p:nvPr/>
        </p:nvSpPr>
        <p:spPr>
          <a:xfrm>
            <a:off x="2628900" y="1659285"/>
            <a:ext cx="7958137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ES" sz="3200" b="1" i="0" u="none" strike="noStrike" baseline="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Sueña en GRANDE.</a:t>
            </a:r>
          </a:p>
          <a:p>
            <a:pPr algn="l"/>
            <a:endParaRPr lang="es-ES" sz="3200" b="1" i="0" u="none" strike="noStrike" baseline="0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l"/>
            <a:r>
              <a:rPr lang="es-ES" sz="3200" b="1" i="0" u="none" strike="noStrike" baseline="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Determina fecha para su CONSECUCIÓN.</a:t>
            </a:r>
          </a:p>
          <a:p>
            <a:pPr algn="l"/>
            <a:endParaRPr lang="es-ES" sz="3200" b="1" i="0" u="none" strike="noStrike" baseline="0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l"/>
            <a:r>
              <a:rPr lang="es-ES" sz="3200" b="1" i="0" u="none" strike="noStrike" baseline="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Establece un PLAN DE ACCIÓN.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s-ES" sz="3200" b="1" i="0" u="none" strike="noStrike" baseline="0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l"/>
            <a:r>
              <a:rPr lang="es-ES" sz="3200" b="1" i="0" u="none" strike="noStrike" baseline="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</a:rPr>
              <a:t>Haz TODO LO NECESARIO para materializar tus sueños.</a:t>
            </a:r>
            <a:endParaRPr lang="es-ES" sz="3200" b="1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8194" name="Picture 2" descr="RuidoRosa Cuadro Frase motivadora SUEÑA EN Grande Y PASARÁN Cosas Gigantes  (60x40): Amazon.es: Hogar">
            <a:extLst>
              <a:ext uri="{FF2B5EF4-FFF2-40B4-BE49-F238E27FC236}">
                <a16:creationId xmlns:a16="http://schemas.microsoft.com/office/drawing/2014/main" id="{7E31C5BF-74B7-4684-A1EC-79D3B6F248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88" y="1938338"/>
            <a:ext cx="1895475" cy="24098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18C78F15-F363-4725-9568-7CD019DDC8F6}"/>
              </a:ext>
            </a:extLst>
          </p:cNvPr>
          <p:cNvSpPr txBox="1"/>
          <p:nvPr/>
        </p:nvSpPr>
        <p:spPr>
          <a:xfrm>
            <a:off x="2100263" y="5946428"/>
            <a:ext cx="942974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</a:rPr>
              <a:t>Para lograr tu sueño, debes de planificar metas a corto plazo. </a:t>
            </a:r>
          </a:p>
          <a:p>
            <a:r>
              <a:rPr lang="es-ES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</a:rPr>
              <a:t>Si trabajas para alcanzar cada meta, estarás cada día más cerca de tu sueño.</a:t>
            </a:r>
            <a:endParaRPr lang="es-ES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584AFD5-B11E-4062-A0B3-8017957DC8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57637" y="5635174"/>
            <a:ext cx="1222311" cy="12223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28782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59000">
              <a:schemeClr val="accent3">
                <a:lumMod val="0"/>
                <a:lumOff val="100000"/>
              </a:schemeClr>
            </a:gs>
            <a:gs pos="91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99CBD12C-CAD4-49E5-A1C3-C48814DCE57E}"/>
              </a:ext>
            </a:extLst>
          </p:cNvPr>
          <p:cNvSpPr txBox="1"/>
          <p:nvPr/>
        </p:nvSpPr>
        <p:spPr>
          <a:xfrm>
            <a:off x="577049" y="866775"/>
            <a:ext cx="10988682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es-ES" sz="40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algn="ctr"/>
            <a:r>
              <a:rPr lang="es-ES" sz="40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</a:rPr>
              <a:t>EL </a:t>
            </a:r>
            <a:r>
              <a:rPr lang="es-ES" sz="54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</a:rPr>
              <a:t>ÉXITO</a:t>
            </a:r>
            <a:r>
              <a:rPr lang="es-ES" sz="40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</a:rPr>
              <a:t> ES LA REALIZACIÓN PROGRESIVA DE UN </a:t>
            </a:r>
            <a:r>
              <a:rPr lang="es-ES" sz="54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</a:rPr>
              <a:t>SUEÑO</a:t>
            </a:r>
            <a:endParaRPr lang="es-ES" sz="5400" b="1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10246" name="Picture 6" descr="Vinilos Decorativos Frases Sigue Tus Sueños | Vinilo decorativo frases,  Frases sueños, Frases para vinilos">
            <a:extLst>
              <a:ext uri="{FF2B5EF4-FFF2-40B4-BE49-F238E27FC236}">
                <a16:creationId xmlns:a16="http://schemas.microsoft.com/office/drawing/2014/main" id="{B140A71B-D0A0-425F-9641-546FB1FF7A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5680" y="3242003"/>
            <a:ext cx="3500640" cy="165847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0ED2B112-B625-41A9-B960-1E39962B7365}"/>
              </a:ext>
            </a:extLst>
          </p:cNvPr>
          <p:cNvSpPr txBox="1"/>
          <p:nvPr/>
        </p:nvSpPr>
        <p:spPr>
          <a:xfrm>
            <a:off x="197594" y="4803458"/>
            <a:ext cx="61055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s-ES" sz="2000" dirty="0">
                <a:solidFill>
                  <a:srgbClr val="002060"/>
                </a:solidFill>
                <a:latin typeface="arial" panose="020B0604020202020204" pitchFamily="34" charset="0"/>
              </a:rPr>
              <a:t>El </a:t>
            </a:r>
            <a:r>
              <a:rPr lang="es-ES" sz="2000" b="1" dirty="0">
                <a:solidFill>
                  <a:srgbClr val="002060"/>
                </a:solidFill>
                <a:latin typeface="arial" panose="020B0604020202020204" pitchFamily="34" charset="0"/>
              </a:rPr>
              <a:t>éxito</a:t>
            </a:r>
            <a:r>
              <a:rPr lang="es-ES" sz="2000" dirty="0">
                <a:solidFill>
                  <a:srgbClr val="002060"/>
                </a:solidFill>
                <a:latin typeface="arial" panose="020B0604020202020204" pitchFamily="34" charset="0"/>
              </a:rPr>
              <a:t> es 1% inspiración y un 99% transpiración.</a:t>
            </a:r>
            <a:endParaRPr lang="es-ES" sz="2000" dirty="0">
              <a:solidFill>
                <a:srgbClr val="002060"/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936E8DE6-7D7F-4D40-B420-D5C4974BC4C4}"/>
              </a:ext>
            </a:extLst>
          </p:cNvPr>
          <p:cNvSpPr txBox="1"/>
          <p:nvPr/>
        </p:nvSpPr>
        <p:spPr>
          <a:xfrm>
            <a:off x="270169" y="5146694"/>
            <a:ext cx="61055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0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El </a:t>
            </a:r>
            <a:r>
              <a:rPr lang="es-ES" sz="2000" b="1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éxito</a:t>
            </a:r>
            <a:r>
              <a:rPr lang="es-ES" sz="20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es ir disfrutando de cada paso del camino.</a:t>
            </a:r>
            <a:endParaRPr lang="es-ES" sz="2000" dirty="0">
              <a:solidFill>
                <a:srgbClr val="002060"/>
              </a:solidFill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937181CC-EC82-4AA6-9259-79EBDDDB2112}"/>
              </a:ext>
            </a:extLst>
          </p:cNvPr>
          <p:cNvSpPr txBox="1"/>
          <p:nvPr/>
        </p:nvSpPr>
        <p:spPr>
          <a:xfrm>
            <a:off x="197594" y="5462811"/>
            <a:ext cx="10087460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s-ES" sz="200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Si a cada paso estás disfrutando el camino, antes de que te des cuenta,</a:t>
            </a:r>
          </a:p>
          <a:p>
            <a:r>
              <a:rPr lang="es-ES" sz="200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estarás en la cima de la montaña.</a:t>
            </a:r>
          </a:p>
          <a:p>
            <a:r>
              <a:rPr lang="es-E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El éxito es la esquina donde se encuentran la preparación y la oportunidad.</a:t>
            </a:r>
            <a:endParaRPr lang="es-ES" sz="18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s-ES" sz="20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498605C-3F59-46A7-9396-6087A842E5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96665" y="5662665"/>
            <a:ext cx="1195335" cy="11953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520142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0000">
              <a:schemeClr val="accent3">
                <a:lumMod val="0"/>
                <a:lumOff val="100000"/>
              </a:schemeClr>
            </a:gs>
            <a:gs pos="26000">
              <a:schemeClr val="accent3">
                <a:lumMod val="1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B7445EFC-8360-433B-9AE1-DA3AC1E7D4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3750" y="5619750"/>
            <a:ext cx="1238250" cy="12382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Elipse 3">
            <a:extLst>
              <a:ext uri="{FF2B5EF4-FFF2-40B4-BE49-F238E27FC236}">
                <a16:creationId xmlns:a16="http://schemas.microsoft.com/office/drawing/2014/main" id="{B0C0FB82-4BEB-425D-8B97-C5FA6EB0BBFA}"/>
              </a:ext>
            </a:extLst>
          </p:cNvPr>
          <p:cNvSpPr/>
          <p:nvPr/>
        </p:nvSpPr>
        <p:spPr>
          <a:xfrm>
            <a:off x="4785665" y="2211320"/>
            <a:ext cx="2620670" cy="2138686"/>
          </a:xfrm>
          <a:prstGeom prst="ellipse">
            <a:avLst/>
          </a:prstGeom>
          <a:gradFill flip="none" rotWithShape="1">
            <a:gsLst>
              <a:gs pos="0">
                <a:schemeClr val="tx2"/>
              </a:gs>
              <a:gs pos="100000">
                <a:schemeClr val="dk2">
                  <a:shade val="67500"/>
                  <a:satMod val="115000"/>
                </a:schemeClr>
              </a:gs>
              <a:gs pos="100000">
                <a:schemeClr val="dk2">
                  <a:shade val="100000"/>
                  <a:satMod val="115000"/>
                </a:schemeClr>
              </a:gs>
            </a:gsLst>
            <a:path path="shap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</a:p>
          <a:p>
            <a:pPr algn="ctr"/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COMPROMISO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3CC1678F-4DE3-439B-8B39-DED1519135FB}"/>
              </a:ext>
            </a:extLst>
          </p:cNvPr>
          <p:cNvSpPr txBox="1"/>
          <p:nvPr/>
        </p:nvSpPr>
        <p:spPr>
          <a:xfrm>
            <a:off x="85725" y="156746"/>
            <a:ext cx="118491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ES" sz="2400" b="0" i="0" u="none" strike="noStrike" baseline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Nada que valga la pena en la vida se obtiene sin compromiso </a:t>
            </a:r>
          </a:p>
          <a:p>
            <a:pPr algn="l"/>
            <a:r>
              <a:rPr lang="es-ES" sz="2400" b="0" i="0" u="none" strike="noStrike" baseline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sin dar nada a cambio.</a:t>
            </a:r>
          </a:p>
          <a:p>
            <a:pPr algn="l"/>
            <a:r>
              <a:rPr lang="es-ES" sz="2400" b="0" i="0" u="none" strike="noStrike" baseline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conquistar tus sueños es preciso establecer compromisos</a:t>
            </a:r>
          </a:p>
          <a:p>
            <a:pPr algn="l"/>
            <a:r>
              <a:rPr lang="es-ES" sz="2400" b="0" i="0" u="none" strike="noStrike" baseline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estar dispuesto a cumplirlos.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7EDD0BA-C9F9-40B6-B84E-EC551A874B23}"/>
              </a:ext>
            </a:extLst>
          </p:cNvPr>
          <p:cNvSpPr txBox="1"/>
          <p:nvPr/>
        </p:nvSpPr>
        <p:spPr>
          <a:xfrm>
            <a:off x="85725" y="5131595"/>
            <a:ext cx="991076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ES" sz="2400" b="0" i="0" u="none" strike="noStrike" baseline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Necesitas poner todo lo que esté de tu parte con el fin de hacer realidad los objetivos y metas que te has propuesto.</a:t>
            </a:r>
          </a:p>
          <a:p>
            <a:pPr algn="l"/>
            <a:r>
              <a:rPr lang="es-ES" sz="2400" b="0" i="0" u="none" strike="noStrike" baseline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lograr tu lista de objetivos y sueños a través del negocio </a:t>
            </a:r>
            <a:r>
              <a:rPr lang="es-ES" sz="2400" b="1" i="0" u="none" strike="noStrike" baseline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ATOMY</a:t>
            </a:r>
            <a:r>
              <a:rPr lang="es-ES" sz="2400" b="0" i="0" u="none" strike="noStrike" baseline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necesitarás hacer compromisos, ante todo </a:t>
            </a:r>
            <a:r>
              <a:rPr lang="es-ES" sz="2400" b="1" i="0" u="none" strike="noStrike" baseline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CONTIGO</a:t>
            </a:r>
            <a:r>
              <a:rPr lang="es-ES" sz="2400" b="0" i="0" u="none" strike="noStrike" baseline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b="1" i="0" u="none" strike="noStrike" baseline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MISMO.</a:t>
            </a:r>
            <a:endParaRPr lang="es-ES" sz="2400"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1DAE22C1-9C11-4AC5-B9A0-BE0A4919E0F6}"/>
              </a:ext>
            </a:extLst>
          </p:cNvPr>
          <p:cNvSpPr txBox="1"/>
          <p:nvPr/>
        </p:nvSpPr>
        <p:spPr>
          <a:xfrm>
            <a:off x="5863828" y="2386534"/>
            <a:ext cx="126444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800" b="1" i="0" dirty="0">
                <a:solidFill>
                  <a:schemeClr val="bg2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2º</a:t>
            </a:r>
            <a:endParaRPr lang="es-ES" sz="2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7178" name="Picture 10" descr="▷ El compromiso del emprendedor ha de ser el 100% ?????">
            <a:extLst>
              <a:ext uri="{FF2B5EF4-FFF2-40B4-BE49-F238E27FC236}">
                <a16:creationId xmlns:a16="http://schemas.microsoft.com/office/drawing/2014/main" id="{A4F5572B-B928-4977-B5BC-947C19023F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9225" y="2400122"/>
            <a:ext cx="2533650" cy="18097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4218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73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BFE5DF78-A858-47E5-B63F-5B67C3E5EB96}"/>
              </a:ext>
            </a:extLst>
          </p:cNvPr>
          <p:cNvSpPr txBox="1"/>
          <p:nvPr/>
        </p:nvSpPr>
        <p:spPr>
          <a:xfrm>
            <a:off x="2181225" y="386834"/>
            <a:ext cx="8748712" cy="646331"/>
          </a:xfrm>
          <a:prstGeom prst="rect">
            <a:avLst/>
          </a:prstGeom>
          <a:gradFill flip="none" rotWithShape="1">
            <a:gsLst>
              <a:gs pos="10000">
                <a:schemeClr val="bg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path path="shape">
              <a:fillToRect l="50000" t="50000" r="50000" b="50000"/>
            </a:path>
            <a:tileRect/>
          </a:gradFill>
        </p:spPr>
        <p:txBody>
          <a:bodyPr wrap="square">
            <a:spAutoFit/>
          </a:bodyPr>
          <a:lstStyle/>
          <a:p>
            <a:pPr algn="ctr"/>
            <a:r>
              <a:rPr lang="es-ES" sz="3600" b="1" dirty="0">
                <a:latin typeface="Arial" panose="020B0604020202020204" pitchFamily="34" charset="0"/>
                <a:cs typeface="Arial" panose="020B0604020202020204" pitchFamily="34" charset="0"/>
              </a:rPr>
              <a:t>CREA </a:t>
            </a:r>
            <a:r>
              <a:rPr lang="es-ES" sz="36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ALGUNOS COMPROMISOS</a:t>
            </a:r>
            <a:endParaRPr lang="es-E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9F14F378-2E2A-449D-8FC4-16438D5F2858}"/>
              </a:ext>
            </a:extLst>
          </p:cNvPr>
          <p:cNvSpPr txBox="1"/>
          <p:nvPr/>
        </p:nvSpPr>
        <p:spPr>
          <a:xfrm>
            <a:off x="1181100" y="1533465"/>
            <a:ext cx="8215312" cy="4955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es-ES" sz="2800" b="1" i="0" u="none" strike="noStrike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ES" sz="2400" i="0" u="none" strike="noStrike" baseline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Sé un </a:t>
            </a:r>
            <a:r>
              <a:rPr lang="es-ES" sz="2400" b="1" i="0" u="none" strike="noStrike" baseline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PROFESIONAL: </a:t>
            </a:r>
            <a:r>
              <a:rPr lang="es-ES" sz="2400" i="0" u="none" strike="noStrike" baseline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conoce tu </a:t>
            </a:r>
            <a:r>
              <a:rPr lang="es-ES" sz="2400" i="0" u="none" strike="noStrike" baseline="0" dirty="0" err="1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Compañia</a:t>
            </a:r>
            <a:r>
              <a:rPr lang="es-ES" sz="2400" i="0" u="none" strike="noStrike" baseline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endParaRPr lang="es-ES" sz="2400" i="0" u="none" strike="noStrike" baseline="0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ES" sz="2400" i="0" u="none" strike="noStrike" baseline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los </a:t>
            </a:r>
            <a:r>
              <a:rPr lang="es-ES" sz="2400" b="1" i="0" u="none" strike="noStrike" baseline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PRODUCTOS: </a:t>
            </a:r>
            <a:r>
              <a:rPr lang="es-ES" sz="2400" i="0" u="none" strike="noStrike" baseline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conoce tu vehículo. </a:t>
            </a:r>
          </a:p>
          <a:p>
            <a:pPr algn="l"/>
            <a:endParaRPr lang="es-ES" sz="2400" i="0" u="none" strike="noStrike" baseline="0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ES" sz="2400" i="0" u="none" strike="noStrike" baseline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el </a:t>
            </a:r>
            <a:r>
              <a:rPr lang="es-ES" sz="2400" b="1" i="0" u="none" strike="noStrike" baseline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SISTEMA: </a:t>
            </a:r>
            <a:r>
              <a:rPr lang="es-ES" sz="2400" i="0" u="none" strike="noStrike" baseline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conoce tu negocio.</a:t>
            </a:r>
          </a:p>
          <a:p>
            <a:pPr algn="l"/>
            <a:endParaRPr lang="es-ES" sz="2400" i="0" u="none" strike="noStrike" baseline="0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ES" sz="2400" b="1" i="0" u="none" strike="noStrike" baseline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Mira</a:t>
            </a:r>
            <a:r>
              <a:rPr lang="es-ES" sz="2400" i="0" u="none" strike="noStrike" baseline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 menos un </a:t>
            </a:r>
            <a:r>
              <a:rPr lang="es-ES" sz="2400" b="1" i="0" u="none" strike="noStrike" baseline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VIDEO</a:t>
            </a:r>
            <a:r>
              <a:rPr lang="es-ES" sz="2400" i="0" u="none" strike="noStrike" baseline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DIARIO.</a:t>
            </a:r>
            <a:endParaRPr lang="es-ES" sz="2400" i="0" u="none" strike="noStrike" baseline="0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s-ES" sz="2400" i="0" u="none" strike="noStrike" baseline="0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ES" sz="24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LÉE</a:t>
            </a:r>
            <a:r>
              <a:rPr lang="es-ES" sz="24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i="0" u="none" strike="noStrike" baseline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menos 15 minutos al día.</a:t>
            </a:r>
          </a:p>
          <a:p>
            <a:pPr algn="l"/>
            <a:endParaRPr lang="es-ES" sz="2400" i="0" u="none" strike="noStrike" baseline="0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ES" sz="2400" b="1" i="0" u="none" strike="noStrike" baseline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Asiste</a:t>
            </a:r>
            <a:r>
              <a:rPr lang="es-ES" sz="2400" i="0" u="none" strike="noStrike" baseline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todos los eventos </a:t>
            </a:r>
            <a:r>
              <a:rPr lang="es-ES" sz="24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 te sea posible, presencial u online, como sea, pero </a:t>
            </a:r>
            <a:r>
              <a:rPr lang="es-ES" sz="24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conéctate al sistema</a:t>
            </a:r>
            <a:r>
              <a:rPr lang="es-ES" sz="24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B4CDE55E-B4EC-44A8-8DF0-F71A4385C5DD}"/>
              </a:ext>
            </a:extLst>
          </p:cNvPr>
          <p:cNvSpPr txBox="1"/>
          <p:nvPr/>
        </p:nvSpPr>
        <p:spPr>
          <a:xfrm>
            <a:off x="4512468" y="1138690"/>
            <a:ext cx="4086225" cy="523220"/>
          </a:xfrm>
          <a:prstGeom prst="rect">
            <a:avLst/>
          </a:prstGeom>
          <a:gradFill flip="none" rotWithShape="1">
            <a:gsLst>
              <a:gs pos="51000">
                <a:srgbClr val="3E9AC1"/>
              </a:gs>
              <a:gs pos="0">
                <a:schemeClr val="tx2"/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path path="shape">
              <a:fillToRect l="50000" t="50000" r="50000" b="50000"/>
            </a:path>
            <a:tileRect/>
          </a:gradFill>
        </p:spPr>
        <p:txBody>
          <a:bodyPr wrap="square">
            <a:spAutoFit/>
          </a:bodyPr>
          <a:lstStyle/>
          <a:p>
            <a:pPr algn="ctr"/>
            <a:r>
              <a:rPr lang="es-ES" sz="28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Con tu NEGOCIO</a:t>
            </a:r>
            <a:r>
              <a:rPr lang="es-ES" sz="18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11270" name="Picture 6" descr="Actualidad Laboral">
            <a:extLst>
              <a:ext uri="{FF2B5EF4-FFF2-40B4-BE49-F238E27FC236}">
                <a16:creationId xmlns:a16="http://schemas.microsoft.com/office/drawing/2014/main" id="{9C1F56F7-B0DB-4B8A-920B-8E825F1517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4425" y="2499062"/>
            <a:ext cx="3141560" cy="227296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4A667CB8-26F2-4481-86B1-F611D939A8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10900" y="5691072"/>
            <a:ext cx="1181332" cy="11813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257293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71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e 1">
            <a:extLst>
              <a:ext uri="{FF2B5EF4-FFF2-40B4-BE49-F238E27FC236}">
                <a16:creationId xmlns:a16="http://schemas.microsoft.com/office/drawing/2014/main" id="{D1F6EBB2-1EBD-427F-9B63-C2A3A03F2870}"/>
              </a:ext>
            </a:extLst>
          </p:cNvPr>
          <p:cNvSpPr/>
          <p:nvPr/>
        </p:nvSpPr>
        <p:spPr>
          <a:xfrm>
            <a:off x="4810125" y="2614612"/>
            <a:ext cx="2571750" cy="1990725"/>
          </a:xfrm>
          <a:prstGeom prst="ellipse">
            <a:avLst/>
          </a:prstGeom>
          <a:gradFill flip="none" rotWithShape="1">
            <a:gsLst>
              <a:gs pos="0">
                <a:schemeClr val="bg2">
                  <a:tint val="97000"/>
                  <a:hueMod val="92000"/>
                  <a:satMod val="169000"/>
                  <a:lumMod val="164000"/>
                </a:schemeClr>
              </a:gs>
              <a:gs pos="94000">
                <a:schemeClr val="bg2">
                  <a:shade val="96000"/>
                  <a:satMod val="120000"/>
                  <a:lumMod val="90000"/>
                </a:schemeClr>
              </a:gs>
            </a:gsLst>
            <a:path path="rect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/>
              <a:t>LA</a:t>
            </a:r>
            <a:r>
              <a:rPr lang="es-ES" sz="2800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s-ES" sz="2800" b="1" dirty="0"/>
              <a:t>LISTA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A7354935-7FA2-4211-8092-99D88471F037}"/>
              </a:ext>
            </a:extLst>
          </p:cNvPr>
          <p:cNvSpPr txBox="1"/>
          <p:nvPr/>
        </p:nvSpPr>
        <p:spPr>
          <a:xfrm>
            <a:off x="100012" y="223868"/>
            <a:ext cx="9729787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ES" sz="2000" b="1" i="0" u="none" strike="noStrike" baseline="0" dirty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</a:rPr>
              <a:t>LA CLAVE DE TU ÉXITO SON LAS PERSONAS. </a:t>
            </a:r>
          </a:p>
          <a:p>
            <a:pPr algn="l"/>
            <a:endParaRPr lang="es-ES" sz="2000" b="1" i="0" u="none" strike="noStrike" baseline="0" dirty="0">
              <a:solidFill>
                <a:schemeClr val="bg2">
                  <a:lumMod val="75000"/>
                </a:schemeClr>
              </a:solidFill>
              <a:latin typeface="Verdana" panose="020B0604030504040204" pitchFamily="34" charset="0"/>
            </a:endParaRPr>
          </a:p>
          <a:p>
            <a:pPr algn="l"/>
            <a:r>
              <a:rPr lang="es-ES" sz="2000" b="0" i="0" u="none" strike="noStrike" baseline="0" dirty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</a:rPr>
              <a:t>Aprende a contactar y a elaborar una lista de nombres con teléfono, </a:t>
            </a:r>
          </a:p>
          <a:p>
            <a:pPr algn="l"/>
            <a:r>
              <a:rPr lang="es-ES" sz="2000" b="0" i="0" u="none" strike="noStrike" baseline="0" dirty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</a:rPr>
              <a:t>redes sociales y correos electrónicos.</a:t>
            </a:r>
          </a:p>
          <a:p>
            <a:pPr algn="l"/>
            <a:r>
              <a:rPr lang="es-ES" sz="2000" b="0" i="0" u="none" strike="noStrike" baseline="0" dirty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</a:rPr>
              <a:t>Dedica el tiempo necesario para preparar una lista con los datos de todas las personas que tu conoces y con aquellas personas que tratas a diario. Practica la empatía, saluda a las personas e intercambia tarjetas para agregarlos a tu lista de prospectos</a:t>
            </a:r>
            <a:r>
              <a:rPr lang="es-ES" sz="1800" b="0" i="0" u="none" strike="noStrike" baseline="0" dirty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</a:rPr>
              <a:t>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8698A472-C315-494F-B5F0-78960C45FE2B}"/>
              </a:ext>
            </a:extLst>
          </p:cNvPr>
          <p:cNvSpPr txBox="1"/>
          <p:nvPr/>
        </p:nvSpPr>
        <p:spPr>
          <a:xfrm>
            <a:off x="100012" y="5394929"/>
            <a:ext cx="8920163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ES" sz="2000" i="0" u="none" strike="noStrike" baseline="0" dirty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</a:rPr>
              <a:t>La idea central es conocer a las personas a través de una conversación donde el prospecto habla y nosotros escuchamos.</a:t>
            </a:r>
          </a:p>
          <a:p>
            <a:pPr algn="l"/>
            <a:endParaRPr lang="es-ES" sz="2000" i="0" u="none" strike="noStrike" baseline="0" dirty="0">
              <a:solidFill>
                <a:schemeClr val="bg2">
                  <a:lumMod val="75000"/>
                </a:schemeClr>
              </a:solidFill>
              <a:latin typeface="Verdana" panose="020B0604030504040204" pitchFamily="34" charset="0"/>
            </a:endParaRPr>
          </a:p>
          <a:p>
            <a:pPr algn="l"/>
            <a:r>
              <a:rPr lang="es-ES" sz="2000" b="1" i="0" u="none" strike="noStrike" baseline="0" dirty="0">
                <a:solidFill>
                  <a:schemeClr val="bg2">
                    <a:lumMod val="75000"/>
                  </a:schemeClr>
                </a:solidFill>
                <a:latin typeface="Verdana-Bold"/>
              </a:rPr>
              <a:t>PRIMERO HAZ UN AMIGO, LUEGO INVÍTALO AL NEGOCIO.</a:t>
            </a:r>
            <a:endParaRPr lang="es-ES" sz="20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F802C1D-CA72-44CA-8FA3-DCB619A989A2}"/>
              </a:ext>
            </a:extLst>
          </p:cNvPr>
          <p:cNvSpPr txBox="1"/>
          <p:nvPr/>
        </p:nvSpPr>
        <p:spPr>
          <a:xfrm>
            <a:off x="5887641" y="2835399"/>
            <a:ext cx="89415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8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</a:rPr>
              <a:t>3º</a:t>
            </a:r>
            <a:r>
              <a:rPr lang="es-ES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 </a:t>
            </a:r>
            <a:endParaRPr lang="es-ES" dirty="0"/>
          </a:p>
        </p:txBody>
      </p:sp>
      <p:pic>
        <p:nvPicPr>
          <p:cNvPr id="6146" name="Picture 2" descr="La forma más fácil de crear una lista de prospectos con un directorio de  negocios - Bolsamania.com">
            <a:extLst>
              <a:ext uri="{FF2B5EF4-FFF2-40B4-BE49-F238E27FC236}">
                <a16:creationId xmlns:a16="http://schemas.microsoft.com/office/drawing/2014/main" id="{38255D4E-0E9D-487E-BDBE-D5A62A28DF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4" y="2357437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758F4F76-A8C0-40CB-9F5A-9FA2F08452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69690" y="5635690"/>
            <a:ext cx="1222310" cy="12223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74777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8000">
              <a:schemeClr val="accent3">
                <a:lumMod val="0"/>
                <a:lumOff val="100000"/>
              </a:schemeClr>
            </a:gs>
            <a:gs pos="92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5EBCACAC-8566-48A8-B426-DADD0890C778}"/>
              </a:ext>
            </a:extLst>
          </p:cNvPr>
          <p:cNvSpPr txBox="1"/>
          <p:nvPr/>
        </p:nvSpPr>
        <p:spPr>
          <a:xfrm>
            <a:off x="1847850" y="267385"/>
            <a:ext cx="8496300" cy="646331"/>
          </a:xfrm>
          <a:prstGeom prst="rect">
            <a:avLst/>
          </a:prstGeom>
          <a:gradFill flip="none" rotWithShape="1">
            <a:gsLst>
              <a:gs pos="10000">
                <a:schemeClr val="bg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bg2">
                  <a:shade val="96000"/>
                  <a:satMod val="120000"/>
                  <a:lumMod val="90000"/>
                </a:schemeClr>
              </a:gs>
            </a:gsLst>
            <a:path path="shape">
              <a:fillToRect l="50000" t="50000" r="50000" b="50000"/>
            </a:path>
            <a:tileRect/>
          </a:gradFill>
        </p:spPr>
        <p:txBody>
          <a:bodyPr wrap="square">
            <a:spAutoFit/>
          </a:bodyPr>
          <a:lstStyle/>
          <a:p>
            <a:pPr algn="l"/>
            <a:r>
              <a:rPr lang="es-ES" sz="3600" b="1" i="0" u="none" strike="noStrike" baseline="0" dirty="0">
                <a:latin typeface="Arial" panose="020B0604020202020204" pitchFamily="34" charset="0"/>
              </a:rPr>
              <a:t>ESCRIBE TU LISTA DE PROSPECTOS</a:t>
            </a:r>
            <a:endParaRPr lang="es-ES" sz="3600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DDA937F-C47F-4391-BF35-4DA1C4BE1644}"/>
              </a:ext>
            </a:extLst>
          </p:cNvPr>
          <p:cNvSpPr txBox="1"/>
          <p:nvPr/>
        </p:nvSpPr>
        <p:spPr>
          <a:xfrm>
            <a:off x="2824162" y="1496951"/>
            <a:ext cx="7024687" cy="4339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ES" sz="3200" b="1" i="0" u="none" strike="noStrike" baseline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¡NO PREJUZGAR!</a:t>
            </a:r>
          </a:p>
          <a:p>
            <a:pPr algn="l"/>
            <a:endParaRPr lang="es-ES" sz="3200" b="1" i="0" u="none" strike="noStrike" baseline="0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ES" sz="32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Nombres de conocidos y familiares,</a:t>
            </a:r>
            <a:r>
              <a:rPr lang="es-ES" sz="3200" b="0" i="0" u="none" strike="noStrike" baseline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algn="l"/>
            <a:r>
              <a:rPr lang="es-ES" sz="32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r</a:t>
            </a:r>
            <a:r>
              <a:rPr lang="es-ES" sz="3200" b="0" i="0" u="none" strike="noStrike" baseline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edes sociales y teléfonos.</a:t>
            </a:r>
            <a:endParaRPr lang="es-ES" sz="3200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ES" sz="3200" b="0" i="0" u="none" strike="noStrike" baseline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Asócialos por grupos.</a:t>
            </a:r>
          </a:p>
          <a:p>
            <a:pPr algn="l"/>
            <a:r>
              <a:rPr lang="es-ES" sz="32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Contacta e </a:t>
            </a:r>
            <a:r>
              <a:rPr lang="es-ES" sz="32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invita</a:t>
            </a:r>
            <a:r>
              <a:rPr lang="es-ES" sz="32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S" sz="3200" b="0" i="0" u="none" strike="noStrike" baseline="0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ES" sz="3200" i="0" u="none" strike="noStrike" baseline="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Renuévala frecuentemente</a:t>
            </a:r>
          </a:p>
          <a:p>
            <a:pPr algn="l"/>
            <a:endParaRPr lang="es-ES" sz="3200" b="0" i="0" u="none" strike="noStrike" baseline="0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ES" sz="2000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¡Conoces muchas más personas de las que imaginas!</a:t>
            </a:r>
          </a:p>
        </p:txBody>
      </p:sp>
      <p:pic>
        <p:nvPicPr>
          <p:cNvPr id="5124" name="Picture 4" descr="7 pasos para generar prospectos en LinkedIn">
            <a:extLst>
              <a:ext uri="{FF2B5EF4-FFF2-40B4-BE49-F238E27FC236}">
                <a16:creationId xmlns:a16="http://schemas.microsoft.com/office/drawing/2014/main" id="{97320CC5-9C40-4E9E-BD9E-CCE01A84A0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53131">
            <a:off x="8236672" y="3191727"/>
            <a:ext cx="3677917" cy="170021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99CB6119-A536-4E82-A0AD-5701F1E87A3D}"/>
              </a:ext>
            </a:extLst>
          </p:cNvPr>
          <p:cNvSpPr txBox="1"/>
          <p:nvPr/>
        </p:nvSpPr>
        <p:spPr>
          <a:xfrm>
            <a:off x="1847850" y="6073258"/>
            <a:ext cx="807719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b="0" i="0" dirty="0">
                <a:solidFill>
                  <a:schemeClr val="bg2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Si prejuzgas, te niegas la oportunidad de crecer en tu negocio a la vez que le quitas a </a:t>
            </a:r>
            <a:r>
              <a:rPr lang="es-ES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</a:rPr>
              <a:t>otras</a:t>
            </a:r>
            <a:r>
              <a:rPr lang="es-ES" b="0" i="0" dirty="0">
                <a:solidFill>
                  <a:schemeClr val="bg2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 personas el derech</a:t>
            </a:r>
            <a:r>
              <a:rPr lang="es-ES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</a:rPr>
              <a:t>o a decidir.</a:t>
            </a:r>
            <a:endParaRPr lang="es-ES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E24D403-ED27-4A17-ADB9-D188CCD267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41698" y="5607698"/>
            <a:ext cx="1250302" cy="12503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85985003"/>
      </p:ext>
    </p:extLst>
  </p:cSld>
  <p:clrMapOvr>
    <a:masterClrMapping/>
  </p:clrMapOvr>
</p:sld>
</file>

<file path=ppt/theme/theme1.xml><?xml version="1.0" encoding="utf-8"?>
<a:theme xmlns:a="http://schemas.openxmlformats.org/drawingml/2006/main" name="Sector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695</TotalTime>
  <Words>1423</Words>
  <Application>Microsoft Office PowerPoint</Application>
  <PresentationFormat>Widescreen</PresentationFormat>
  <Paragraphs>198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5" baseType="lpstr">
      <vt:lpstr>Arial</vt:lpstr>
      <vt:lpstr>Arial</vt:lpstr>
      <vt:lpstr>Calibri</vt:lpstr>
      <vt:lpstr>Century Gothic</vt:lpstr>
      <vt:lpstr>Shruti</vt:lpstr>
      <vt:lpstr>Times New Roman</vt:lpstr>
      <vt:lpstr>Verdana</vt:lpstr>
      <vt:lpstr>Verdana-Bold</vt:lpstr>
      <vt:lpstr>Wingdings</vt:lpstr>
      <vt:lpstr>Wingdings 3</vt:lpstr>
      <vt:lpstr>Sector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David</dc:creator>
  <cp:lastModifiedBy>Tarifa Vega, David</cp:lastModifiedBy>
  <cp:revision>69</cp:revision>
  <dcterms:created xsi:type="dcterms:W3CDTF">2021-04-06T11:42:44Z</dcterms:created>
  <dcterms:modified xsi:type="dcterms:W3CDTF">2021-06-07T15:19:12Z</dcterms:modified>
</cp:coreProperties>
</file>